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e de titre">
    <p:spTree>
      <p:nvGrpSpPr>
        <p:cNvPr id="1" name=""/>
        <p:cNvGrpSpPr/>
        <p:nvPr/>
      </p:nvGrpSpPr>
      <p:grpSpPr>
        <a:xfrm>
          <a:off x="0" y="0"/>
          <a:ext cx="0" cy="0"/>
          <a:chOff x="0" y="0"/>
          <a:chExt cx="0" cy="0"/>
        </a:xfrm>
      </p:grpSpPr>
      <p:sp>
        <p:nvSpPr>
          <p:cNvPr id="11" name="Texte du titre"/>
          <p:cNvSpPr txBox="1"/>
          <p:nvPr>
            <p:ph type="title"/>
          </p:nvPr>
        </p:nvSpPr>
        <p:spPr>
          <a:xfrm>
            <a:off x="685800" y="2130425"/>
            <a:ext cx="7772400" cy="1470025"/>
          </a:xfrm>
          <a:prstGeom prst="rect">
            <a:avLst/>
          </a:prstGeom>
        </p:spPr>
        <p:txBody>
          <a:bodyPr/>
          <a:lstStyle/>
          <a:p>
            <a:pPr/>
            <a:r>
              <a:t>Texte du titre</a:t>
            </a:r>
          </a:p>
        </p:txBody>
      </p:sp>
      <p:sp>
        <p:nvSpPr>
          <p:cNvPr id="12" name="Texte niveau 1…"/>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29" name="Texte du titre"/>
          <p:cNvSpPr txBox="1"/>
          <p:nvPr>
            <p:ph type="title"/>
          </p:nvPr>
        </p:nvSpPr>
        <p:spPr>
          <a:xfrm>
            <a:off x="722312" y="4406900"/>
            <a:ext cx="7772401" cy="1362075"/>
          </a:xfrm>
          <a:prstGeom prst="rect">
            <a:avLst/>
          </a:prstGeom>
        </p:spPr>
        <p:txBody>
          <a:bodyPr anchor="t"/>
          <a:lstStyle>
            <a:lvl1pPr algn="l">
              <a:defRPr b="1" cap="all" sz="4000"/>
            </a:lvl1pPr>
          </a:lstStyle>
          <a:p>
            <a:pPr/>
            <a:r>
              <a:t>Texte du titre</a:t>
            </a:r>
          </a:p>
        </p:txBody>
      </p:sp>
      <p:sp>
        <p:nvSpPr>
          <p:cNvPr id="30" name="Texte niveau 1…"/>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niveau 1…"/>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Texte niveau 1</a:t>
            </a:r>
          </a:p>
          <a:p>
            <a:pPr lvl="1"/>
            <a:r>
              <a:t>Texte niveau 2</a:t>
            </a:r>
          </a:p>
          <a:p>
            <a:pPr lvl="2"/>
            <a:r>
              <a:t>Texte niveau 3</a:t>
            </a:r>
          </a:p>
          <a:p>
            <a:pPr lvl="3"/>
            <a:r>
              <a:t>Texte niveau 4</a:t>
            </a:r>
          </a:p>
          <a:p>
            <a:pPr lvl="4"/>
            <a:r>
              <a:t>Texte niveau 5</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47" name="Texte du titre"/>
          <p:cNvSpPr txBox="1"/>
          <p:nvPr>
            <p:ph type="title"/>
          </p:nvPr>
        </p:nvSpPr>
        <p:spPr>
          <a:prstGeom prst="rect">
            <a:avLst/>
          </a:prstGeom>
        </p:spPr>
        <p:txBody>
          <a:bodyPr/>
          <a:lstStyle/>
          <a:p>
            <a:pPr/>
            <a:r>
              <a:t>Texte du titre</a:t>
            </a:r>
          </a:p>
        </p:txBody>
      </p:sp>
      <p:sp>
        <p:nvSpPr>
          <p:cNvPr id="48" name="Texte niveau 1…"/>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49" name="Espace réservé du texte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57" name="Texte du titre"/>
          <p:cNvSpPr txBox="1"/>
          <p:nvPr>
            <p:ph type="title"/>
          </p:nvPr>
        </p:nvSpPr>
        <p:spPr>
          <a:prstGeom prst="rect">
            <a:avLst/>
          </a:prstGeom>
        </p:spPr>
        <p:txBody>
          <a:bodyPr/>
          <a:lstStyle/>
          <a:p>
            <a:pPr/>
            <a:r>
              <a:t>Texte du titre</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6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72" name="Texte du titre"/>
          <p:cNvSpPr txBox="1"/>
          <p:nvPr>
            <p:ph type="title"/>
          </p:nvPr>
        </p:nvSpPr>
        <p:spPr>
          <a:xfrm>
            <a:off x="457200" y="273050"/>
            <a:ext cx="3008314" cy="1162050"/>
          </a:xfrm>
          <a:prstGeom prst="rect">
            <a:avLst/>
          </a:prstGeom>
        </p:spPr>
        <p:txBody>
          <a:bodyPr anchor="b"/>
          <a:lstStyle>
            <a:lvl1pPr algn="l">
              <a:defRPr b="1" sz="2000"/>
            </a:lvl1pPr>
          </a:lstStyle>
          <a:p>
            <a:pPr/>
            <a:r>
              <a:t>Texte du titre</a:t>
            </a:r>
          </a:p>
        </p:txBody>
      </p:sp>
      <p:sp>
        <p:nvSpPr>
          <p:cNvPr id="73" name="Texte niveau 1…"/>
          <p:cNvSpPr txBox="1"/>
          <p:nvPr>
            <p:ph type="body" idx="1"/>
          </p:nvPr>
        </p:nvSpPr>
        <p:spPr>
          <a:xfrm>
            <a:off x="3575050" y="273050"/>
            <a:ext cx="5111750" cy="5853113"/>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4" name="Espace réservé du texte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82" name="Texte du titre"/>
          <p:cNvSpPr txBox="1"/>
          <p:nvPr>
            <p:ph type="title"/>
          </p:nvPr>
        </p:nvSpPr>
        <p:spPr>
          <a:xfrm>
            <a:off x="1792288" y="4800600"/>
            <a:ext cx="5486401" cy="566738"/>
          </a:xfrm>
          <a:prstGeom prst="rect">
            <a:avLst/>
          </a:prstGeom>
        </p:spPr>
        <p:txBody>
          <a:bodyPr anchor="b"/>
          <a:lstStyle>
            <a:lvl1pPr algn="l">
              <a:defRPr b="1" sz="2000"/>
            </a:lvl1pPr>
          </a:lstStyle>
          <a:p>
            <a:pPr/>
            <a:r>
              <a:t>Texte du titre</a:t>
            </a:r>
          </a:p>
        </p:txBody>
      </p:sp>
      <p:sp>
        <p:nvSpPr>
          <p:cNvPr id="83" name="Espace réservé pour une image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Texte niveau 1…"/>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3" name="Texte niveau 1…"/>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aip@univ-paris1.fr" TargetMode="External"/><Relationship Id="rId3" Type="http://schemas.openxmlformats.org/officeDocument/2006/relationships/image" Target="../media/image1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sters1UFR03@univ-paris1.fr"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re 1"/>
          <p:cNvSpPr txBox="1"/>
          <p:nvPr>
            <p:ph type="ctrTitle"/>
          </p:nvPr>
        </p:nvSpPr>
        <p:spPr>
          <a:prstGeom prst="rect">
            <a:avLst/>
          </a:prstGeom>
        </p:spPr>
        <p:txBody>
          <a:bodyPr/>
          <a:lstStyle/>
          <a:p>
            <a:pPr/>
            <a:r>
              <a:t>Master Patrimoine et musées</a:t>
            </a:r>
          </a:p>
        </p:txBody>
      </p:sp>
      <p:sp>
        <p:nvSpPr>
          <p:cNvPr id="95" name="Sous-titre 2"/>
          <p:cNvSpPr txBox="1"/>
          <p:nvPr>
            <p:ph type="subTitle" sz="quarter" idx="1"/>
          </p:nvPr>
        </p:nvSpPr>
        <p:spPr>
          <a:prstGeom prst="rect">
            <a:avLst/>
          </a:prstGeom>
        </p:spPr>
        <p:txBody>
          <a:bodyPr/>
          <a:lstStyle/>
          <a:p>
            <a:pPr/>
            <a:r>
              <a:t>Réunion plénière #1</a:t>
            </a:r>
          </a:p>
          <a:p>
            <a:pPr/>
            <a:r>
              <a:t>L’insertion professionnelle</a:t>
            </a:r>
          </a:p>
          <a:p>
            <a:pPr/>
            <a:r>
              <a:t>Lundi 22 novembre 2021</a:t>
            </a:r>
          </a:p>
        </p:txBody>
      </p:sp>
      <p:pic>
        <p:nvPicPr>
          <p:cNvPr id="96" name="FriseIAA.jpg" descr="FriseIAA.jpg"/>
          <p:cNvPicPr>
            <a:picLocks noChangeAspect="1"/>
          </p:cNvPicPr>
          <p:nvPr/>
        </p:nvPicPr>
        <p:blipFill>
          <a:blip r:embed="rId2">
            <a:extLst/>
          </a:blip>
          <a:stretch>
            <a:fillRect/>
          </a:stretch>
        </p:blipFill>
        <p:spPr>
          <a:xfrm>
            <a:off x="1144616" y="289760"/>
            <a:ext cx="6854768" cy="191933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re 1"/>
          <p:cNvSpPr txBox="1"/>
          <p:nvPr>
            <p:ph type="title"/>
          </p:nvPr>
        </p:nvSpPr>
        <p:spPr>
          <a:prstGeom prst="rect">
            <a:avLst/>
          </a:prstGeom>
        </p:spPr>
        <p:txBody>
          <a:bodyPr/>
          <a:lstStyle/>
          <a:p>
            <a:pPr/>
            <a:r>
              <a:t>Quelques conseils</a:t>
            </a:r>
          </a:p>
        </p:txBody>
      </p:sp>
      <p:sp>
        <p:nvSpPr>
          <p:cNvPr id="120" name="Espace réservé du contenu 2"/>
          <p:cNvSpPr txBox="1"/>
          <p:nvPr>
            <p:ph type="body" idx="1"/>
          </p:nvPr>
        </p:nvSpPr>
        <p:spPr>
          <a:xfrm>
            <a:off x="457200" y="1600200"/>
            <a:ext cx="8229600" cy="4525963"/>
          </a:xfrm>
          <a:prstGeom prst="rect">
            <a:avLst/>
          </a:prstGeom>
        </p:spPr>
        <p:txBody>
          <a:bodyPr/>
          <a:lstStyle/>
          <a:p>
            <a:pPr/>
            <a:r>
              <a:t>Connaître le secteur professionnel concerné</a:t>
            </a:r>
          </a:p>
          <a:p>
            <a:pPr lvl="1" marL="742950" indent="-285750">
              <a:spcBef>
                <a:spcPts val="600"/>
              </a:spcBef>
              <a:defRPr sz="2800"/>
            </a:pPr>
            <a:r>
              <a:t>Nature de l’emploi</a:t>
            </a:r>
          </a:p>
          <a:p>
            <a:pPr lvl="1" marL="742950" indent="-285750">
              <a:spcBef>
                <a:spcPts val="600"/>
              </a:spcBef>
              <a:defRPr sz="2800"/>
            </a:pPr>
            <a:r>
              <a:t>Nature des missions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4" name="Zone de dessin 11"/>
          <p:cNvGrpSpPr/>
          <p:nvPr/>
        </p:nvGrpSpPr>
        <p:grpSpPr>
          <a:xfrm>
            <a:off x="2236072" y="1615544"/>
            <a:ext cx="4481386" cy="3092074"/>
            <a:chOff x="0" y="0"/>
            <a:chExt cx="4481385" cy="3092072"/>
          </a:xfrm>
        </p:grpSpPr>
        <p:sp>
          <p:nvSpPr>
            <p:cNvPr id="122" name="Oval 4"/>
            <p:cNvSpPr/>
            <p:nvPr/>
          </p:nvSpPr>
          <p:spPr>
            <a:xfrm>
              <a:off x="964176" y="0"/>
              <a:ext cx="2390073" cy="1805590"/>
            </a:xfrm>
            <a:prstGeom prst="ellipse">
              <a:avLst/>
            </a:prstGeom>
            <a:solidFill>
              <a:srgbClr val="99CCFF"/>
            </a:solidFill>
            <a:ln w="9525" cap="flat">
              <a:solidFill>
                <a:srgbClr val="000000"/>
              </a:solidFill>
              <a:prstDash val="solid"/>
              <a:round/>
            </a:ln>
            <a:effectLst/>
          </p:spPr>
          <p:txBody>
            <a:bodyPr wrap="square" lIns="45719" tIns="45719" rIns="45719" bIns="45719" numCol="1" anchor="t">
              <a:noAutofit/>
            </a:bodyPr>
            <a:lstStyle/>
            <a:p>
              <a:pPr/>
            </a:p>
          </p:txBody>
        </p:sp>
        <p:sp>
          <p:nvSpPr>
            <p:cNvPr id="123" name="Oval 5"/>
            <p:cNvSpPr/>
            <p:nvPr/>
          </p:nvSpPr>
          <p:spPr>
            <a:xfrm>
              <a:off x="0" y="1286482"/>
              <a:ext cx="2390072" cy="1805591"/>
            </a:xfrm>
            <a:prstGeom prst="ellipse">
              <a:avLst/>
            </a:prstGeom>
            <a:solidFill>
              <a:srgbClr val="FFFF99"/>
            </a:solidFill>
            <a:ln w="9525" cap="flat">
              <a:solidFill>
                <a:srgbClr val="000000"/>
              </a:solidFill>
              <a:prstDash val="solid"/>
              <a:round/>
            </a:ln>
            <a:effectLst/>
          </p:spPr>
          <p:txBody>
            <a:bodyPr wrap="square" lIns="45719" tIns="45719" rIns="45719" bIns="45719" numCol="1" anchor="t">
              <a:noAutofit/>
            </a:bodyPr>
            <a:lstStyle/>
            <a:p>
              <a:pPr/>
            </a:p>
          </p:txBody>
        </p:sp>
        <p:sp>
          <p:nvSpPr>
            <p:cNvPr id="124" name="Oval 6"/>
            <p:cNvSpPr/>
            <p:nvPr/>
          </p:nvSpPr>
          <p:spPr>
            <a:xfrm>
              <a:off x="2091313" y="1252627"/>
              <a:ext cx="2390073" cy="1805591"/>
            </a:xfrm>
            <a:prstGeom prst="ellipse">
              <a:avLst/>
            </a:prstGeom>
            <a:solidFill>
              <a:srgbClr val="CCFFFF"/>
            </a:solidFill>
            <a:ln w="9525" cap="flat">
              <a:solidFill>
                <a:srgbClr val="000000"/>
              </a:solidFill>
              <a:prstDash val="solid"/>
              <a:round/>
            </a:ln>
            <a:effectLst/>
          </p:spPr>
          <p:txBody>
            <a:bodyPr wrap="square" lIns="45719" tIns="45719" rIns="45719" bIns="45719" numCol="1" anchor="t">
              <a:noAutofit/>
            </a:bodyPr>
            <a:lstStyle/>
            <a:p>
              <a:pPr/>
            </a:p>
          </p:txBody>
        </p:sp>
        <p:grpSp>
          <p:nvGrpSpPr>
            <p:cNvPr id="127" name="Text Box 7"/>
            <p:cNvGrpSpPr/>
            <p:nvPr/>
          </p:nvGrpSpPr>
          <p:grpSpPr>
            <a:xfrm>
              <a:off x="1731640" y="637951"/>
              <a:ext cx="1012596" cy="418337"/>
              <a:chOff x="0" y="0"/>
              <a:chExt cx="1012594" cy="418335"/>
            </a:xfrm>
          </p:grpSpPr>
          <p:sp>
            <p:nvSpPr>
              <p:cNvPr id="125" name="Rectangle"/>
              <p:cNvSpPr/>
              <p:nvPr/>
            </p:nvSpPr>
            <p:spPr>
              <a:xfrm>
                <a:off x="0" y="0"/>
                <a:ext cx="1012595" cy="418336"/>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26" name="gestion"/>
              <p:cNvSpPr txBox="1"/>
              <p:nvPr/>
            </p:nvSpPr>
            <p:spPr>
              <a:xfrm>
                <a:off x="50482" y="4762"/>
                <a:ext cx="91163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gestion</a:t>
                </a:r>
              </a:p>
            </p:txBody>
          </p:sp>
        </p:grpSp>
        <p:grpSp>
          <p:nvGrpSpPr>
            <p:cNvPr id="130" name="Text Box 8"/>
            <p:cNvGrpSpPr/>
            <p:nvPr/>
          </p:nvGrpSpPr>
          <p:grpSpPr>
            <a:xfrm>
              <a:off x="2668753" y="1958295"/>
              <a:ext cx="1247389" cy="436952"/>
              <a:chOff x="0" y="0"/>
              <a:chExt cx="1247388" cy="436950"/>
            </a:xfrm>
          </p:grpSpPr>
          <p:sp>
            <p:nvSpPr>
              <p:cNvPr id="128" name="Rectangle"/>
              <p:cNvSpPr/>
              <p:nvPr/>
            </p:nvSpPr>
            <p:spPr>
              <a:xfrm>
                <a:off x="0" y="0"/>
                <a:ext cx="1247389" cy="43695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29" name="médiation"/>
              <p:cNvSpPr txBox="1"/>
              <p:nvPr/>
            </p:nvSpPr>
            <p:spPr>
              <a:xfrm>
                <a:off x="50482" y="4762"/>
                <a:ext cx="114642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médiation</a:t>
                </a:r>
              </a:p>
            </p:txBody>
          </p:sp>
        </p:grpSp>
        <p:grpSp>
          <p:nvGrpSpPr>
            <p:cNvPr id="133" name="Text Box 9"/>
            <p:cNvGrpSpPr/>
            <p:nvPr/>
          </p:nvGrpSpPr>
          <p:grpSpPr>
            <a:xfrm>
              <a:off x="475257" y="1974855"/>
              <a:ext cx="1303676" cy="420410"/>
              <a:chOff x="0" y="0"/>
              <a:chExt cx="1303674" cy="420409"/>
            </a:xfrm>
          </p:grpSpPr>
          <p:sp>
            <p:nvSpPr>
              <p:cNvPr id="131" name="Rectangle"/>
              <p:cNvSpPr/>
              <p:nvPr/>
            </p:nvSpPr>
            <p:spPr>
              <a:xfrm>
                <a:off x="0" y="-1"/>
                <a:ext cx="1303675" cy="42041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32" name="collection"/>
              <p:cNvSpPr txBox="1"/>
              <p:nvPr/>
            </p:nvSpPr>
            <p:spPr>
              <a:xfrm>
                <a:off x="50482" y="4762"/>
                <a:ext cx="120271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collection</a:t>
                </a:r>
              </a:p>
            </p:txBody>
          </p:sp>
        </p:grpSp>
      </p:grpSp>
      <p:sp>
        <p:nvSpPr>
          <p:cNvPr id="135" name="ZoneTexte 9"/>
          <p:cNvSpPr txBox="1"/>
          <p:nvPr/>
        </p:nvSpPr>
        <p:spPr>
          <a:xfrm>
            <a:off x="657279" y="332656"/>
            <a:ext cx="3771012"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3 pôles ou « dominantes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2" name="Zone de dessin 11"/>
          <p:cNvGrpSpPr/>
          <p:nvPr/>
        </p:nvGrpSpPr>
        <p:grpSpPr>
          <a:xfrm>
            <a:off x="2236072" y="-1"/>
            <a:ext cx="4856207" cy="4707619"/>
            <a:chOff x="0" y="0"/>
            <a:chExt cx="4856205" cy="4707618"/>
          </a:xfrm>
        </p:grpSpPr>
        <p:sp>
          <p:nvSpPr>
            <p:cNvPr id="137" name="Oval 4"/>
            <p:cNvSpPr/>
            <p:nvPr/>
          </p:nvSpPr>
          <p:spPr>
            <a:xfrm>
              <a:off x="964176" y="1615546"/>
              <a:ext cx="2390073" cy="1805591"/>
            </a:xfrm>
            <a:prstGeom prst="ellipse">
              <a:avLst/>
            </a:prstGeom>
            <a:solidFill>
              <a:srgbClr val="99CCFF"/>
            </a:solidFill>
            <a:ln w="9525" cap="flat">
              <a:solidFill>
                <a:srgbClr val="000000"/>
              </a:solidFill>
              <a:prstDash val="solid"/>
              <a:round/>
            </a:ln>
            <a:effectLst/>
          </p:spPr>
          <p:txBody>
            <a:bodyPr wrap="square" lIns="45719" tIns="45719" rIns="45719" bIns="45719" numCol="1" anchor="t">
              <a:noAutofit/>
            </a:bodyPr>
            <a:lstStyle/>
            <a:p>
              <a:pPr/>
            </a:p>
          </p:txBody>
        </p:sp>
        <p:sp>
          <p:nvSpPr>
            <p:cNvPr id="138" name="Oval 5"/>
            <p:cNvSpPr/>
            <p:nvPr/>
          </p:nvSpPr>
          <p:spPr>
            <a:xfrm>
              <a:off x="0" y="2902028"/>
              <a:ext cx="2390072" cy="1805591"/>
            </a:xfrm>
            <a:prstGeom prst="ellipse">
              <a:avLst/>
            </a:prstGeom>
            <a:solidFill>
              <a:srgbClr val="FFFF99"/>
            </a:solidFill>
            <a:ln w="9525" cap="flat">
              <a:solidFill>
                <a:srgbClr val="000000"/>
              </a:solidFill>
              <a:prstDash val="solid"/>
              <a:round/>
            </a:ln>
            <a:effectLst/>
          </p:spPr>
          <p:txBody>
            <a:bodyPr wrap="square" lIns="45719" tIns="45719" rIns="45719" bIns="45719" numCol="1" anchor="t">
              <a:noAutofit/>
            </a:bodyPr>
            <a:lstStyle/>
            <a:p>
              <a:pPr/>
            </a:p>
          </p:txBody>
        </p:sp>
        <p:sp>
          <p:nvSpPr>
            <p:cNvPr id="139" name="Oval 6"/>
            <p:cNvSpPr/>
            <p:nvPr/>
          </p:nvSpPr>
          <p:spPr>
            <a:xfrm>
              <a:off x="2091313" y="2868173"/>
              <a:ext cx="2390073" cy="1805591"/>
            </a:xfrm>
            <a:prstGeom prst="ellipse">
              <a:avLst/>
            </a:prstGeom>
            <a:solidFill>
              <a:srgbClr val="CCFFFF"/>
            </a:solidFill>
            <a:ln w="9525" cap="flat">
              <a:solidFill>
                <a:srgbClr val="000000"/>
              </a:solidFill>
              <a:prstDash val="solid"/>
              <a:round/>
            </a:ln>
            <a:effectLst/>
          </p:spPr>
          <p:txBody>
            <a:bodyPr wrap="square" lIns="45719" tIns="45719" rIns="45719" bIns="45719" numCol="1" anchor="t">
              <a:noAutofit/>
            </a:bodyPr>
            <a:lstStyle/>
            <a:p>
              <a:pPr/>
            </a:p>
          </p:txBody>
        </p:sp>
        <p:grpSp>
          <p:nvGrpSpPr>
            <p:cNvPr id="142" name="Text Box 7"/>
            <p:cNvGrpSpPr/>
            <p:nvPr/>
          </p:nvGrpSpPr>
          <p:grpSpPr>
            <a:xfrm>
              <a:off x="1471831" y="2253497"/>
              <a:ext cx="1368152" cy="418337"/>
              <a:chOff x="0" y="0"/>
              <a:chExt cx="1368150" cy="418335"/>
            </a:xfrm>
          </p:grpSpPr>
          <p:sp>
            <p:nvSpPr>
              <p:cNvPr id="140" name="Rectangle"/>
              <p:cNvSpPr/>
              <p:nvPr/>
            </p:nvSpPr>
            <p:spPr>
              <a:xfrm>
                <a:off x="0" y="0"/>
                <a:ext cx="1368151" cy="418336"/>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41" name="gestion"/>
              <p:cNvSpPr txBox="1"/>
              <p:nvPr/>
            </p:nvSpPr>
            <p:spPr>
              <a:xfrm>
                <a:off x="50482" y="4762"/>
                <a:ext cx="1267187"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gestion</a:t>
                </a:r>
              </a:p>
            </p:txBody>
          </p:sp>
        </p:grpSp>
        <p:grpSp>
          <p:nvGrpSpPr>
            <p:cNvPr id="145" name="Text Box 8"/>
            <p:cNvGrpSpPr/>
            <p:nvPr/>
          </p:nvGrpSpPr>
          <p:grpSpPr>
            <a:xfrm>
              <a:off x="2668753" y="3573841"/>
              <a:ext cx="1247389" cy="436952"/>
              <a:chOff x="0" y="0"/>
              <a:chExt cx="1247388" cy="436950"/>
            </a:xfrm>
          </p:grpSpPr>
          <p:sp>
            <p:nvSpPr>
              <p:cNvPr id="143" name="Rectangle"/>
              <p:cNvSpPr/>
              <p:nvPr/>
            </p:nvSpPr>
            <p:spPr>
              <a:xfrm>
                <a:off x="0" y="0"/>
                <a:ext cx="1247389" cy="43695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44" name="médiation"/>
              <p:cNvSpPr txBox="1"/>
              <p:nvPr/>
            </p:nvSpPr>
            <p:spPr>
              <a:xfrm>
                <a:off x="50482" y="4762"/>
                <a:ext cx="114642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médiation</a:t>
                </a:r>
              </a:p>
            </p:txBody>
          </p:sp>
        </p:grpSp>
        <p:grpSp>
          <p:nvGrpSpPr>
            <p:cNvPr id="148" name="Text Box 9"/>
            <p:cNvGrpSpPr/>
            <p:nvPr/>
          </p:nvGrpSpPr>
          <p:grpSpPr>
            <a:xfrm>
              <a:off x="475257" y="3590400"/>
              <a:ext cx="1303676" cy="420411"/>
              <a:chOff x="0" y="0"/>
              <a:chExt cx="1303674" cy="420409"/>
            </a:xfrm>
          </p:grpSpPr>
          <p:sp>
            <p:nvSpPr>
              <p:cNvPr id="146" name="Rectangle"/>
              <p:cNvSpPr/>
              <p:nvPr/>
            </p:nvSpPr>
            <p:spPr>
              <a:xfrm>
                <a:off x="0" y="-1"/>
                <a:ext cx="1303675" cy="42041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47" name="collection"/>
              <p:cNvSpPr txBox="1"/>
              <p:nvPr/>
            </p:nvSpPr>
            <p:spPr>
              <a:xfrm>
                <a:off x="50482" y="4762"/>
                <a:ext cx="120271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collection</a:t>
                </a:r>
              </a:p>
            </p:txBody>
          </p:sp>
        </p:grpSp>
        <p:grpSp>
          <p:nvGrpSpPr>
            <p:cNvPr id="151" name="Text Box 10"/>
            <p:cNvGrpSpPr/>
            <p:nvPr/>
          </p:nvGrpSpPr>
          <p:grpSpPr>
            <a:xfrm>
              <a:off x="1019491" y="0"/>
              <a:ext cx="3836715" cy="1975803"/>
              <a:chOff x="0" y="0"/>
              <a:chExt cx="3836713" cy="1975802"/>
            </a:xfrm>
          </p:grpSpPr>
          <p:sp>
            <p:nvSpPr>
              <p:cNvPr id="149" name="Rectangle"/>
              <p:cNvSpPr/>
              <p:nvPr/>
            </p:nvSpPr>
            <p:spPr>
              <a:xfrm>
                <a:off x="0" y="0"/>
                <a:ext cx="3836714" cy="1700809"/>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just">
                  <a:lnSpc>
                    <a:spcPct val="115000"/>
                  </a:lnSpc>
                  <a:spcBef>
                    <a:spcPts val="1000"/>
                  </a:spcBef>
                </a:pPr>
              </a:p>
            </p:txBody>
          </p:sp>
          <p:sp>
            <p:nvSpPr>
              <p:cNvPr id="150" name="- direction des affaires culturelles / de l’action culturelle…"/>
              <p:cNvSpPr txBox="1"/>
              <p:nvPr/>
            </p:nvSpPr>
            <p:spPr>
              <a:xfrm>
                <a:off x="50482" y="4762"/>
                <a:ext cx="3735750" cy="197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just">
                  <a:lnSpc>
                    <a:spcPct val="115000"/>
                  </a:lnSpc>
                  <a:spcBef>
                    <a:spcPts val="1000"/>
                  </a:spcBef>
                  <a:defRPr b="1" sz="1400"/>
                </a:pPr>
                <a:r>
                  <a:t>- direction des affaires culturelles / de l’action culturelle</a:t>
                </a:r>
              </a:p>
              <a:p>
                <a:pPr algn="just">
                  <a:lnSpc>
                    <a:spcPct val="115000"/>
                  </a:lnSpc>
                  <a:spcBef>
                    <a:spcPts val="1000"/>
                  </a:spcBef>
                  <a:defRPr b="1" sz="1400"/>
                </a:pPr>
                <a:r>
                  <a:t>- direction d’établissement</a:t>
                </a:r>
              </a:p>
              <a:p>
                <a:pPr algn="just">
                  <a:lnSpc>
                    <a:spcPct val="115000"/>
                  </a:lnSpc>
                  <a:spcBef>
                    <a:spcPts val="1000"/>
                  </a:spcBef>
                  <a:defRPr b="1" sz="1400"/>
                </a:pPr>
                <a:r>
                  <a:t>- Chargé de mission Patrimoine</a:t>
                </a:r>
              </a:p>
              <a:p>
                <a:pPr algn="just">
                  <a:lnSpc>
                    <a:spcPct val="115000"/>
                  </a:lnSpc>
                  <a:spcBef>
                    <a:spcPts val="1000"/>
                  </a:spcBef>
                  <a:defRPr b="1" sz="1400"/>
                </a:pPr>
                <a:r>
                  <a:t>- Chef de projet culturel</a:t>
                </a:r>
              </a:p>
              <a:p>
                <a:pPr algn="just">
                  <a:lnSpc>
                    <a:spcPct val="115000"/>
                  </a:lnSpc>
                  <a:spcBef>
                    <a:spcPts val="1000"/>
                  </a:spcBef>
                  <a:defRPr sz="1400"/>
                </a:pPr>
                <a:r>
                  <a:t> </a:t>
                </a:r>
              </a:p>
            </p:txBody>
          </p:sp>
        </p:gr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extLst/>
          </a:blip>
          <a:stretch>
            <a:fillRect/>
          </a:stretch>
        </p:blipFill>
        <p:spPr>
          <a:xfrm>
            <a:off x="87154" y="260647"/>
            <a:ext cx="9025906" cy="551723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Picture 2" descr="Picture 2"/>
          <p:cNvPicPr>
            <a:picLocks noChangeAspect="1"/>
          </p:cNvPicPr>
          <p:nvPr/>
        </p:nvPicPr>
        <p:blipFill>
          <a:blip r:embed="rId2">
            <a:extLst/>
          </a:blip>
          <a:stretch>
            <a:fillRect/>
          </a:stretch>
        </p:blipFill>
        <p:spPr>
          <a:xfrm>
            <a:off x="-77161" y="260647"/>
            <a:ext cx="9249059" cy="626469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Picture 2" descr="Picture 2"/>
          <p:cNvPicPr>
            <a:picLocks noChangeAspect="1"/>
          </p:cNvPicPr>
          <p:nvPr/>
        </p:nvPicPr>
        <p:blipFill>
          <a:blip r:embed="rId2">
            <a:extLst/>
          </a:blip>
          <a:stretch>
            <a:fillRect/>
          </a:stretch>
        </p:blipFill>
        <p:spPr>
          <a:xfrm>
            <a:off x="29117" y="116632"/>
            <a:ext cx="3781426" cy="1114426"/>
          </a:xfrm>
          <a:prstGeom prst="rect">
            <a:avLst/>
          </a:prstGeom>
          <a:ln w="12700">
            <a:miter lim="400000"/>
          </a:ln>
        </p:spPr>
      </p:pic>
      <p:pic>
        <p:nvPicPr>
          <p:cNvPr id="159" name="Picture 3" descr="Picture 3"/>
          <p:cNvPicPr>
            <a:picLocks noChangeAspect="1"/>
          </p:cNvPicPr>
          <p:nvPr/>
        </p:nvPicPr>
        <p:blipFill>
          <a:blip r:embed="rId3">
            <a:extLst/>
          </a:blip>
          <a:stretch>
            <a:fillRect/>
          </a:stretch>
        </p:blipFill>
        <p:spPr>
          <a:xfrm>
            <a:off x="27459" y="1268759"/>
            <a:ext cx="7280845" cy="2240261"/>
          </a:xfrm>
          <a:prstGeom prst="rect">
            <a:avLst/>
          </a:prstGeom>
          <a:ln w="12700">
            <a:miter lim="400000"/>
          </a:ln>
        </p:spPr>
      </p:pic>
      <p:pic>
        <p:nvPicPr>
          <p:cNvPr id="160" name="Picture 4" descr="Picture 4"/>
          <p:cNvPicPr>
            <a:picLocks noChangeAspect="1"/>
          </p:cNvPicPr>
          <p:nvPr/>
        </p:nvPicPr>
        <p:blipFill>
          <a:blip r:embed="rId4">
            <a:extLst/>
          </a:blip>
          <a:srcRect l="0" t="3653" r="0" b="0"/>
          <a:stretch>
            <a:fillRect/>
          </a:stretch>
        </p:blipFill>
        <p:spPr>
          <a:xfrm>
            <a:off x="-36513" y="3411939"/>
            <a:ext cx="7495211" cy="334809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ZoneTexte 1"/>
          <p:cNvSpPr txBox="1"/>
          <p:nvPr/>
        </p:nvSpPr>
        <p:spPr>
          <a:xfrm>
            <a:off x="225231" y="116631"/>
            <a:ext cx="8405505"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pPr>
            <a:r>
              <a:t>Chef de projet multimédia, LordCulture</a:t>
            </a:r>
          </a:p>
          <a:p>
            <a:pPr/>
          </a:p>
          <a:p>
            <a:pPr>
              <a:defRPr b="1"/>
            </a:pPr>
            <a:r>
              <a:t>Définition du poste à pourvoir </a:t>
            </a:r>
          </a:p>
          <a:p>
            <a:pPr/>
            <a:r>
              <a:t> </a:t>
            </a:r>
          </a:p>
          <a:p>
            <a:pPr/>
            <a:r>
              <a:t>Le Responsable de projets multimédia aura une mission générale de conseil et d’expertise technique dans les domaines du multimédia interactif, de l’audiovisuel et du web appliqués à des projets culturels. </a:t>
            </a:r>
          </a:p>
          <a:p>
            <a:pPr/>
            <a:r>
              <a:t>Ses missions incluront notamment :</a:t>
            </a:r>
          </a:p>
          <a:p>
            <a:pPr/>
            <a:r>
              <a:t>- Conseil et assistance à la définition des besoins, expertise technique dans la production numérique et la médiation culturelle, et gestion de projets multimédia complexes.</a:t>
            </a:r>
          </a:p>
          <a:p>
            <a:pPr/>
            <a:r>
              <a:t>- AMO multimédia : écriture de cahier des charges, analyse d’offres de maîtrise d’œuvre pour divers projets multimédia</a:t>
            </a:r>
          </a:p>
          <a:p>
            <a:pPr/>
            <a:r>
              <a:t>- Rédaction de rapports d’étude, animation de réunions internes et auprès des clients (ateliers, comités de pilotage). </a:t>
            </a:r>
          </a:p>
          <a:p>
            <a:pPr/>
            <a:r>
              <a:t>- Conception et suivi de réalisation de productions multimédia et audiovisuelles. </a:t>
            </a:r>
          </a:p>
          <a:p>
            <a:pPr/>
            <a:r>
              <a:t>- Gestion de projets (projets en France ou à l’international)</a:t>
            </a:r>
          </a:p>
          <a:p>
            <a:pPr/>
            <a:r>
              <a:t>- Elaboration de dossiers d’appels d’offres, suivi des contacts et des opportunités marketing de l’offre de services multimédia de Lordculture</a:t>
            </a:r>
          </a:p>
          <a:p>
            <a:pPr/>
            <a:r>
              <a:t>- Veille de marché et veille de presse dans le secteur des nouvelles technologies, de l’internet et des systèmes d’information appliqués au domaine des musées et de la culture ainsi que des outils de médiation interactifs</a:t>
            </a:r>
          </a:p>
          <a:p>
            <a:pPr/>
            <a:r>
              <a:t>- Gestion du parc informatique de Lordculture (en lien avec notre prestataire informatique)</a:t>
            </a:r>
          </a:p>
          <a:p>
            <a:pPr/>
            <a:r>
              <a:t>- Management d’équipe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9" name="Zone de dessin 11"/>
          <p:cNvGrpSpPr/>
          <p:nvPr/>
        </p:nvGrpSpPr>
        <p:grpSpPr>
          <a:xfrm>
            <a:off x="179512" y="1615544"/>
            <a:ext cx="6537946" cy="5477519"/>
            <a:chOff x="0" y="0"/>
            <a:chExt cx="6537946" cy="5477517"/>
          </a:xfrm>
        </p:grpSpPr>
        <p:sp>
          <p:nvSpPr>
            <p:cNvPr id="164" name="Oval 4"/>
            <p:cNvSpPr/>
            <p:nvPr/>
          </p:nvSpPr>
          <p:spPr>
            <a:xfrm>
              <a:off x="3020738" y="0"/>
              <a:ext cx="2390072" cy="1805590"/>
            </a:xfrm>
            <a:prstGeom prst="ellipse">
              <a:avLst/>
            </a:prstGeom>
            <a:solidFill>
              <a:srgbClr val="99CCFF"/>
            </a:solidFill>
            <a:ln w="9525" cap="flat">
              <a:solidFill>
                <a:srgbClr val="000000"/>
              </a:solidFill>
              <a:prstDash val="solid"/>
              <a:round/>
            </a:ln>
            <a:effectLst/>
          </p:spPr>
          <p:txBody>
            <a:bodyPr wrap="square" lIns="45719" tIns="45719" rIns="45719" bIns="45719" numCol="1" anchor="t">
              <a:noAutofit/>
            </a:bodyPr>
            <a:lstStyle/>
            <a:p>
              <a:pPr/>
            </a:p>
          </p:txBody>
        </p:sp>
        <p:sp>
          <p:nvSpPr>
            <p:cNvPr id="165" name="Oval 5"/>
            <p:cNvSpPr/>
            <p:nvPr/>
          </p:nvSpPr>
          <p:spPr>
            <a:xfrm>
              <a:off x="2056561" y="1286482"/>
              <a:ext cx="2390073" cy="1805591"/>
            </a:xfrm>
            <a:prstGeom prst="ellipse">
              <a:avLst/>
            </a:prstGeom>
            <a:solidFill>
              <a:srgbClr val="FFFF99"/>
            </a:solidFill>
            <a:ln w="9525" cap="flat">
              <a:solidFill>
                <a:srgbClr val="000000"/>
              </a:solidFill>
              <a:prstDash val="solid"/>
              <a:round/>
            </a:ln>
            <a:effectLst/>
          </p:spPr>
          <p:txBody>
            <a:bodyPr wrap="square" lIns="45719" tIns="45719" rIns="45719" bIns="45719" numCol="1" anchor="t">
              <a:noAutofit/>
            </a:bodyPr>
            <a:lstStyle/>
            <a:p>
              <a:pPr/>
            </a:p>
          </p:txBody>
        </p:sp>
        <p:sp>
          <p:nvSpPr>
            <p:cNvPr id="166" name="Oval 6"/>
            <p:cNvSpPr/>
            <p:nvPr/>
          </p:nvSpPr>
          <p:spPr>
            <a:xfrm>
              <a:off x="4147874" y="1252627"/>
              <a:ext cx="2390073" cy="1805591"/>
            </a:xfrm>
            <a:prstGeom prst="ellipse">
              <a:avLst/>
            </a:prstGeom>
            <a:solidFill>
              <a:srgbClr val="CCFFFF"/>
            </a:solidFill>
            <a:ln w="9525" cap="flat">
              <a:solidFill>
                <a:srgbClr val="000000"/>
              </a:solidFill>
              <a:prstDash val="solid"/>
              <a:round/>
            </a:ln>
            <a:effectLst/>
          </p:spPr>
          <p:txBody>
            <a:bodyPr wrap="square" lIns="45719" tIns="45719" rIns="45719" bIns="45719" numCol="1" anchor="t">
              <a:noAutofit/>
            </a:bodyPr>
            <a:lstStyle/>
            <a:p>
              <a:pPr/>
            </a:p>
          </p:txBody>
        </p:sp>
        <p:grpSp>
          <p:nvGrpSpPr>
            <p:cNvPr id="169" name="Text Box 7"/>
            <p:cNvGrpSpPr/>
            <p:nvPr/>
          </p:nvGrpSpPr>
          <p:grpSpPr>
            <a:xfrm>
              <a:off x="3788201" y="637951"/>
              <a:ext cx="1012596" cy="418337"/>
              <a:chOff x="0" y="0"/>
              <a:chExt cx="1012594" cy="418335"/>
            </a:xfrm>
          </p:grpSpPr>
          <p:sp>
            <p:nvSpPr>
              <p:cNvPr id="167" name="Rectangle"/>
              <p:cNvSpPr/>
              <p:nvPr/>
            </p:nvSpPr>
            <p:spPr>
              <a:xfrm>
                <a:off x="0" y="0"/>
                <a:ext cx="1012595" cy="418336"/>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68" name="gestion"/>
              <p:cNvSpPr/>
              <p:nvPr/>
            </p:nvSpPr>
            <p:spPr>
              <a:xfrm>
                <a:off x="50482" y="4762"/>
                <a:ext cx="91163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gestion</a:t>
                </a:r>
              </a:p>
            </p:txBody>
          </p:sp>
        </p:grpSp>
        <p:grpSp>
          <p:nvGrpSpPr>
            <p:cNvPr id="172" name="Text Box 8"/>
            <p:cNvGrpSpPr/>
            <p:nvPr/>
          </p:nvGrpSpPr>
          <p:grpSpPr>
            <a:xfrm>
              <a:off x="4725313" y="1958295"/>
              <a:ext cx="1247390" cy="436952"/>
              <a:chOff x="0" y="0"/>
              <a:chExt cx="1247388" cy="436950"/>
            </a:xfrm>
          </p:grpSpPr>
          <p:sp>
            <p:nvSpPr>
              <p:cNvPr id="170" name="Rectangle"/>
              <p:cNvSpPr/>
              <p:nvPr/>
            </p:nvSpPr>
            <p:spPr>
              <a:xfrm>
                <a:off x="0" y="0"/>
                <a:ext cx="1247389" cy="43695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71" name="médiation"/>
              <p:cNvSpPr/>
              <p:nvPr/>
            </p:nvSpPr>
            <p:spPr>
              <a:xfrm>
                <a:off x="50482" y="4762"/>
                <a:ext cx="114642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médiation</a:t>
                </a:r>
              </a:p>
            </p:txBody>
          </p:sp>
        </p:grpSp>
        <p:grpSp>
          <p:nvGrpSpPr>
            <p:cNvPr id="175" name="Text Box 9"/>
            <p:cNvGrpSpPr/>
            <p:nvPr/>
          </p:nvGrpSpPr>
          <p:grpSpPr>
            <a:xfrm>
              <a:off x="2531818" y="1974855"/>
              <a:ext cx="1303676" cy="420410"/>
              <a:chOff x="0" y="0"/>
              <a:chExt cx="1303674" cy="420409"/>
            </a:xfrm>
          </p:grpSpPr>
          <p:sp>
            <p:nvSpPr>
              <p:cNvPr id="173" name="Rectangle"/>
              <p:cNvSpPr/>
              <p:nvPr/>
            </p:nvSpPr>
            <p:spPr>
              <a:xfrm>
                <a:off x="0" y="-1"/>
                <a:ext cx="1303675" cy="42041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74" name="collection"/>
              <p:cNvSpPr/>
              <p:nvPr/>
            </p:nvSpPr>
            <p:spPr>
              <a:xfrm>
                <a:off x="50482" y="4762"/>
                <a:ext cx="12027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collection</a:t>
                </a:r>
              </a:p>
            </p:txBody>
          </p:sp>
        </p:grpSp>
        <p:grpSp>
          <p:nvGrpSpPr>
            <p:cNvPr id="178" name="Text Box 11"/>
            <p:cNvGrpSpPr/>
            <p:nvPr/>
          </p:nvGrpSpPr>
          <p:grpSpPr>
            <a:xfrm>
              <a:off x="0" y="2735779"/>
              <a:ext cx="4513032" cy="2741739"/>
              <a:chOff x="0" y="0"/>
              <a:chExt cx="4513031" cy="2741738"/>
            </a:xfrm>
          </p:grpSpPr>
          <p:sp>
            <p:nvSpPr>
              <p:cNvPr id="176" name="Rectangle"/>
              <p:cNvSpPr/>
              <p:nvPr/>
            </p:nvSpPr>
            <p:spPr>
              <a:xfrm>
                <a:off x="0" y="0"/>
                <a:ext cx="4513032" cy="2259108"/>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nSpc>
                    <a:spcPct val="115000"/>
                  </a:lnSpc>
                  <a:spcBef>
                    <a:spcPts val="1000"/>
                  </a:spcBef>
                </a:pPr>
              </a:p>
            </p:txBody>
          </p:sp>
          <p:sp>
            <p:nvSpPr>
              <p:cNvPr id="177" name="- Conservateur de musée / attaché de conservation…"/>
              <p:cNvSpPr txBox="1"/>
              <p:nvPr/>
            </p:nvSpPr>
            <p:spPr>
              <a:xfrm>
                <a:off x="53852" y="5080"/>
                <a:ext cx="4405328" cy="273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nSpc>
                    <a:spcPct val="115000"/>
                  </a:lnSpc>
                  <a:spcBef>
                    <a:spcPts val="1000"/>
                  </a:spcBef>
                  <a:defRPr b="1" sz="1400"/>
                </a:pPr>
                <a:r>
                  <a:t>- Conservateur de musée / </a:t>
                </a:r>
                <a:r>
                  <a:rPr b="0"/>
                  <a:t>attaché de conservation</a:t>
                </a:r>
                <a:endParaRPr b="0"/>
              </a:p>
              <a:p>
                <a:pPr>
                  <a:lnSpc>
                    <a:spcPct val="115000"/>
                  </a:lnSpc>
                  <a:spcBef>
                    <a:spcPts val="1000"/>
                  </a:spcBef>
                  <a:defRPr sz="1400"/>
                </a:pPr>
                <a:r>
                  <a:t>- Archiviste, Bibliothécaire, Documentaliste</a:t>
                </a:r>
              </a:p>
              <a:p>
                <a:pPr>
                  <a:lnSpc>
                    <a:spcPct val="115000"/>
                  </a:lnSpc>
                  <a:spcBef>
                    <a:spcPts val="1000"/>
                  </a:spcBef>
                  <a:defRPr sz="1400"/>
                </a:pPr>
                <a:r>
                  <a:t>- Scénographe, muséographe, métiers de l’exposition</a:t>
                </a:r>
              </a:p>
              <a:p>
                <a:pPr>
                  <a:lnSpc>
                    <a:spcPct val="115000"/>
                  </a:lnSpc>
                  <a:spcBef>
                    <a:spcPts val="1000"/>
                  </a:spcBef>
                  <a:defRPr sz="1400"/>
                </a:pPr>
                <a:r>
                  <a:t>- Chargé du récolement</a:t>
                </a:r>
              </a:p>
              <a:p>
                <a:pPr>
                  <a:lnSpc>
                    <a:spcPct val="115000"/>
                  </a:lnSpc>
                  <a:spcBef>
                    <a:spcPts val="1000"/>
                  </a:spcBef>
                  <a:defRPr b="1" sz="1400"/>
                </a:pPr>
                <a:r>
                  <a:t>- Régisseur d’œuvres </a:t>
                </a:r>
              </a:p>
              <a:p>
                <a:pPr>
                  <a:lnSpc>
                    <a:spcPct val="115000"/>
                  </a:lnSpc>
                  <a:spcBef>
                    <a:spcPts val="1000"/>
                  </a:spcBef>
                  <a:defRPr sz="1400"/>
                </a:pPr>
                <a:r>
                  <a:t>- Restaurateur d’œuvres  </a:t>
                </a:r>
              </a:p>
            </p:txBody>
          </p:sp>
        </p:gr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Picture 2" descr="Picture 2"/>
          <p:cNvPicPr>
            <a:picLocks noChangeAspect="1"/>
          </p:cNvPicPr>
          <p:nvPr/>
        </p:nvPicPr>
        <p:blipFill>
          <a:blip r:embed="rId2">
            <a:extLst/>
          </a:blip>
          <a:stretch>
            <a:fillRect/>
          </a:stretch>
        </p:blipFill>
        <p:spPr>
          <a:xfrm>
            <a:off x="27169" y="18035"/>
            <a:ext cx="6489046" cy="6839965"/>
          </a:xfrm>
          <a:prstGeom prst="rect">
            <a:avLst/>
          </a:prstGeom>
          <a:ln w="12700">
            <a:miter lim="400000"/>
          </a:ln>
        </p:spPr>
      </p:pic>
      <p:sp>
        <p:nvSpPr>
          <p:cNvPr id="182" name="ZoneTexte 1"/>
          <p:cNvSpPr txBox="1"/>
          <p:nvPr/>
        </p:nvSpPr>
        <p:spPr>
          <a:xfrm>
            <a:off x="7137999" y="1412776"/>
            <a:ext cx="1679154"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defRPr>
            </a:lvl1pPr>
          </a:lstStyle>
          <a:p>
            <a:pPr/>
            <a:r>
              <a:t>Attaché de conservation du patrimoine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Picture 2" descr="Picture 2"/>
          <p:cNvPicPr>
            <a:picLocks noChangeAspect="1"/>
          </p:cNvPicPr>
          <p:nvPr/>
        </p:nvPicPr>
        <p:blipFill>
          <a:blip r:embed="rId2">
            <a:extLst/>
          </a:blip>
          <a:stretch>
            <a:fillRect/>
          </a:stretch>
        </p:blipFill>
        <p:spPr>
          <a:xfrm>
            <a:off x="467543" y="476672"/>
            <a:ext cx="7303792" cy="388843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itre 1"/>
          <p:cNvSpPr txBox="1"/>
          <p:nvPr>
            <p:ph type="title"/>
          </p:nvPr>
        </p:nvSpPr>
        <p:spPr>
          <a:prstGeom prst="rect">
            <a:avLst/>
          </a:prstGeom>
        </p:spPr>
        <p:txBody>
          <a:bodyPr/>
          <a:lstStyle/>
          <a:p>
            <a:pPr/>
            <a:r>
              <a:t>Ordre du jour</a:t>
            </a:r>
          </a:p>
        </p:txBody>
      </p:sp>
      <p:sp>
        <p:nvSpPr>
          <p:cNvPr id="99" name="Espace réservé du contenu 2"/>
          <p:cNvSpPr txBox="1"/>
          <p:nvPr>
            <p:ph type="body" idx="1"/>
          </p:nvPr>
        </p:nvSpPr>
        <p:spPr>
          <a:xfrm>
            <a:off x="457200" y="1600200"/>
            <a:ext cx="8229600" cy="4525963"/>
          </a:xfrm>
          <a:prstGeom prst="rect">
            <a:avLst/>
          </a:prstGeom>
        </p:spPr>
        <p:txBody>
          <a:bodyPr/>
          <a:lstStyle/>
          <a:p>
            <a:pPr/>
            <a:r>
              <a:t>L’emploi dans le secteur patrimonial : quelques données</a:t>
            </a:r>
          </a:p>
          <a:p>
            <a:pPr/>
            <a:r>
              <a:t>Comment affiner son projet professionnel ? Quelques conseils</a:t>
            </a:r>
          </a:p>
          <a:p>
            <a:pPr/>
            <a:r>
              <a:t>Point d’étape sur le stage</a:t>
            </a:r>
          </a:p>
          <a:p>
            <a:pPr/>
            <a:r>
              <a:t>Inscriptions pédagogiques du semestre 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Picture 2" descr="Picture 2"/>
          <p:cNvPicPr>
            <a:picLocks noChangeAspect="1"/>
          </p:cNvPicPr>
          <p:nvPr/>
        </p:nvPicPr>
        <p:blipFill>
          <a:blip r:embed="rId2">
            <a:extLst/>
          </a:blip>
          <a:stretch>
            <a:fillRect/>
          </a:stretch>
        </p:blipFill>
        <p:spPr>
          <a:xfrm>
            <a:off x="3712245" y="0"/>
            <a:ext cx="4760546" cy="6858000"/>
          </a:xfrm>
          <a:prstGeom prst="rect">
            <a:avLst/>
          </a:prstGeom>
          <a:ln w="12700">
            <a:miter lim="400000"/>
          </a:ln>
        </p:spPr>
      </p:pic>
      <p:sp>
        <p:nvSpPr>
          <p:cNvPr id="187" name="ZoneTexte 1"/>
          <p:cNvSpPr txBox="1"/>
          <p:nvPr/>
        </p:nvSpPr>
        <p:spPr>
          <a:xfrm>
            <a:off x="1161335" y="260647"/>
            <a:ext cx="271687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a:lvl1pPr>
          </a:lstStyle>
          <a:p>
            <a:pPr/>
            <a:r>
              <a:t>Régisseur d’œuvres – Département du Nord</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4" name="Zone de dessin 11"/>
          <p:cNvGrpSpPr/>
          <p:nvPr/>
        </p:nvGrpSpPr>
        <p:grpSpPr>
          <a:xfrm>
            <a:off x="2236072" y="1159199"/>
            <a:ext cx="6145313" cy="6031830"/>
            <a:chOff x="0" y="0"/>
            <a:chExt cx="6145311" cy="6031828"/>
          </a:xfrm>
        </p:grpSpPr>
        <p:sp>
          <p:nvSpPr>
            <p:cNvPr id="189" name="Oval 4"/>
            <p:cNvSpPr/>
            <p:nvPr/>
          </p:nvSpPr>
          <p:spPr>
            <a:xfrm>
              <a:off x="964176" y="0"/>
              <a:ext cx="2390073" cy="1805590"/>
            </a:xfrm>
            <a:prstGeom prst="ellipse">
              <a:avLst/>
            </a:prstGeom>
            <a:solidFill>
              <a:srgbClr val="99CCFF"/>
            </a:solidFill>
            <a:ln w="9525" cap="flat">
              <a:solidFill>
                <a:srgbClr val="000000"/>
              </a:solidFill>
              <a:prstDash val="solid"/>
              <a:round/>
            </a:ln>
            <a:effectLst/>
          </p:spPr>
          <p:txBody>
            <a:bodyPr wrap="square" lIns="45719" tIns="45719" rIns="45719" bIns="45719" numCol="1" anchor="t">
              <a:noAutofit/>
            </a:bodyPr>
            <a:lstStyle/>
            <a:p>
              <a:pPr/>
            </a:p>
          </p:txBody>
        </p:sp>
        <p:sp>
          <p:nvSpPr>
            <p:cNvPr id="190" name="Oval 5"/>
            <p:cNvSpPr/>
            <p:nvPr/>
          </p:nvSpPr>
          <p:spPr>
            <a:xfrm>
              <a:off x="0" y="1286482"/>
              <a:ext cx="2390072" cy="1805591"/>
            </a:xfrm>
            <a:prstGeom prst="ellipse">
              <a:avLst/>
            </a:prstGeom>
            <a:solidFill>
              <a:srgbClr val="FFFF99"/>
            </a:solidFill>
            <a:ln w="9525" cap="flat">
              <a:solidFill>
                <a:srgbClr val="000000"/>
              </a:solidFill>
              <a:prstDash val="solid"/>
              <a:round/>
            </a:ln>
            <a:effectLst/>
          </p:spPr>
          <p:txBody>
            <a:bodyPr wrap="square" lIns="45719" tIns="45719" rIns="45719" bIns="45719" numCol="1" anchor="t">
              <a:noAutofit/>
            </a:bodyPr>
            <a:lstStyle/>
            <a:p>
              <a:pPr/>
            </a:p>
          </p:txBody>
        </p:sp>
        <p:sp>
          <p:nvSpPr>
            <p:cNvPr id="191" name="Oval 6"/>
            <p:cNvSpPr/>
            <p:nvPr/>
          </p:nvSpPr>
          <p:spPr>
            <a:xfrm>
              <a:off x="2091313" y="1252627"/>
              <a:ext cx="2390073" cy="1805591"/>
            </a:xfrm>
            <a:prstGeom prst="ellipse">
              <a:avLst/>
            </a:prstGeom>
            <a:solidFill>
              <a:srgbClr val="CCFFFF"/>
            </a:solidFill>
            <a:ln w="9525" cap="flat">
              <a:solidFill>
                <a:srgbClr val="000000"/>
              </a:solidFill>
              <a:prstDash val="solid"/>
              <a:round/>
            </a:ln>
            <a:effectLst/>
          </p:spPr>
          <p:txBody>
            <a:bodyPr wrap="square" lIns="45719" tIns="45719" rIns="45719" bIns="45719" numCol="1" anchor="t">
              <a:noAutofit/>
            </a:bodyPr>
            <a:lstStyle/>
            <a:p>
              <a:pPr/>
            </a:p>
          </p:txBody>
        </p:sp>
        <p:grpSp>
          <p:nvGrpSpPr>
            <p:cNvPr id="194" name="Text Box 7"/>
            <p:cNvGrpSpPr/>
            <p:nvPr/>
          </p:nvGrpSpPr>
          <p:grpSpPr>
            <a:xfrm>
              <a:off x="1731640" y="637951"/>
              <a:ext cx="1012596" cy="418337"/>
              <a:chOff x="0" y="0"/>
              <a:chExt cx="1012594" cy="418335"/>
            </a:xfrm>
          </p:grpSpPr>
          <p:sp>
            <p:nvSpPr>
              <p:cNvPr id="192" name="Rectangle"/>
              <p:cNvSpPr/>
              <p:nvPr/>
            </p:nvSpPr>
            <p:spPr>
              <a:xfrm>
                <a:off x="0" y="0"/>
                <a:ext cx="1012595" cy="418336"/>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93" name="gestion"/>
              <p:cNvSpPr/>
              <p:nvPr/>
            </p:nvSpPr>
            <p:spPr>
              <a:xfrm>
                <a:off x="50482" y="4762"/>
                <a:ext cx="91163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gestion</a:t>
                </a:r>
              </a:p>
            </p:txBody>
          </p:sp>
        </p:grpSp>
        <p:grpSp>
          <p:nvGrpSpPr>
            <p:cNvPr id="197" name="Text Box 8"/>
            <p:cNvGrpSpPr/>
            <p:nvPr/>
          </p:nvGrpSpPr>
          <p:grpSpPr>
            <a:xfrm>
              <a:off x="2668753" y="1958295"/>
              <a:ext cx="1247389" cy="436952"/>
              <a:chOff x="0" y="0"/>
              <a:chExt cx="1247388" cy="436950"/>
            </a:xfrm>
          </p:grpSpPr>
          <p:sp>
            <p:nvSpPr>
              <p:cNvPr id="195" name="Rectangle"/>
              <p:cNvSpPr/>
              <p:nvPr/>
            </p:nvSpPr>
            <p:spPr>
              <a:xfrm>
                <a:off x="0" y="0"/>
                <a:ext cx="1247389" cy="43695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96" name="médiation"/>
              <p:cNvSpPr/>
              <p:nvPr/>
            </p:nvSpPr>
            <p:spPr>
              <a:xfrm>
                <a:off x="50482" y="4762"/>
                <a:ext cx="114642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médiation</a:t>
                </a:r>
              </a:p>
            </p:txBody>
          </p:sp>
        </p:grpSp>
        <p:grpSp>
          <p:nvGrpSpPr>
            <p:cNvPr id="200" name="Text Box 9"/>
            <p:cNvGrpSpPr/>
            <p:nvPr/>
          </p:nvGrpSpPr>
          <p:grpSpPr>
            <a:xfrm>
              <a:off x="475257" y="1974854"/>
              <a:ext cx="1303676" cy="420410"/>
              <a:chOff x="0" y="0"/>
              <a:chExt cx="1303674" cy="420408"/>
            </a:xfrm>
          </p:grpSpPr>
          <p:sp>
            <p:nvSpPr>
              <p:cNvPr id="198" name="Rectangle"/>
              <p:cNvSpPr/>
              <p:nvPr/>
            </p:nvSpPr>
            <p:spPr>
              <a:xfrm>
                <a:off x="0" y="0"/>
                <a:ext cx="1303675" cy="420409"/>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199" name="collection"/>
              <p:cNvSpPr/>
              <p:nvPr/>
            </p:nvSpPr>
            <p:spPr>
              <a:xfrm>
                <a:off x="50482" y="4762"/>
                <a:ext cx="12027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collection</a:t>
                </a:r>
              </a:p>
            </p:txBody>
          </p:sp>
        </p:grpSp>
        <p:grpSp>
          <p:nvGrpSpPr>
            <p:cNvPr id="203" name="Text Box 12"/>
            <p:cNvGrpSpPr/>
            <p:nvPr/>
          </p:nvGrpSpPr>
          <p:grpSpPr>
            <a:xfrm>
              <a:off x="2028968" y="2606309"/>
              <a:ext cx="4116344" cy="3425520"/>
              <a:chOff x="0" y="0"/>
              <a:chExt cx="4116342" cy="3425518"/>
            </a:xfrm>
          </p:grpSpPr>
          <p:sp>
            <p:nvSpPr>
              <p:cNvPr id="201" name="Rectangle"/>
              <p:cNvSpPr/>
              <p:nvPr/>
            </p:nvSpPr>
            <p:spPr>
              <a:xfrm>
                <a:off x="0" y="0"/>
                <a:ext cx="4116343" cy="3034645"/>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just">
                  <a:lnSpc>
                    <a:spcPct val="115000"/>
                  </a:lnSpc>
                  <a:spcBef>
                    <a:spcPts val="600"/>
                  </a:spcBef>
                </a:pPr>
              </a:p>
            </p:txBody>
          </p:sp>
          <p:sp>
            <p:nvSpPr>
              <p:cNvPr id="202" name="- Diffusion et communication…"/>
              <p:cNvSpPr txBox="1"/>
              <p:nvPr/>
            </p:nvSpPr>
            <p:spPr>
              <a:xfrm>
                <a:off x="55088" y="5197"/>
                <a:ext cx="4006167" cy="34203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just">
                  <a:lnSpc>
                    <a:spcPct val="115000"/>
                  </a:lnSpc>
                  <a:spcBef>
                    <a:spcPts val="600"/>
                  </a:spcBef>
                  <a:defRPr b="1" sz="1400" u="sng"/>
                </a:pPr>
                <a:r>
                  <a:t>- Diffusion et communication</a:t>
                </a:r>
              </a:p>
              <a:p>
                <a:pPr algn="just">
                  <a:lnSpc>
                    <a:spcPct val="115000"/>
                  </a:lnSpc>
                  <a:spcBef>
                    <a:spcPts val="600"/>
                  </a:spcBef>
                  <a:defRPr sz="1400"/>
                </a:pPr>
                <a:r>
                  <a:t>Chargé des RP / Chargé du mécénat</a:t>
                </a:r>
              </a:p>
              <a:p>
                <a:pPr>
                  <a:spcBef>
                    <a:spcPts val="600"/>
                  </a:spcBef>
                  <a:defRPr sz="1400"/>
                </a:pPr>
                <a:r>
                  <a:t>Webmestre / community manager</a:t>
                </a:r>
              </a:p>
              <a:p>
                <a:pPr algn="just">
                  <a:lnSpc>
                    <a:spcPct val="115000"/>
                  </a:lnSpc>
                  <a:spcBef>
                    <a:spcPts val="600"/>
                  </a:spcBef>
                  <a:defRPr b="1" sz="1400" u="sng"/>
                </a:pPr>
                <a:r>
                  <a:t>- Médiation culturelle</a:t>
                </a:r>
              </a:p>
              <a:p>
                <a:pPr algn="just">
                  <a:lnSpc>
                    <a:spcPct val="115000"/>
                  </a:lnSpc>
                  <a:spcBef>
                    <a:spcPts val="600"/>
                  </a:spcBef>
                  <a:defRPr sz="1400"/>
                </a:pPr>
                <a:r>
                  <a:t>Guide-conférencier</a:t>
                </a:r>
              </a:p>
              <a:p>
                <a:pPr algn="just">
                  <a:lnSpc>
                    <a:spcPct val="115000"/>
                  </a:lnSpc>
                  <a:spcBef>
                    <a:spcPts val="600"/>
                  </a:spcBef>
                  <a:defRPr sz="1400"/>
                </a:pPr>
                <a:r>
                  <a:t>Animateur de l’architecture et du patrimoine</a:t>
                </a:r>
              </a:p>
              <a:p>
                <a:pPr algn="just">
                  <a:lnSpc>
                    <a:spcPct val="115000"/>
                  </a:lnSpc>
                  <a:spcBef>
                    <a:spcPts val="600"/>
                  </a:spcBef>
                  <a:defRPr sz="1400"/>
                </a:pPr>
                <a:r>
                  <a:t>Chargé des publics et des événements / de la programmation culturelle</a:t>
                </a:r>
              </a:p>
              <a:p>
                <a:pPr algn="just">
                  <a:lnSpc>
                    <a:spcPct val="115000"/>
                  </a:lnSpc>
                  <a:spcBef>
                    <a:spcPts val="600"/>
                  </a:spcBef>
                  <a:defRPr sz="1400"/>
                </a:pPr>
                <a:r>
                  <a:t>Agent d’accueil et de surveillance du patrimoine</a:t>
                </a:r>
              </a:p>
            </p:txBody>
          </p:sp>
        </p:gr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Espace réservé du contenu 2"/>
          <p:cNvSpPr txBox="1"/>
          <p:nvPr>
            <p:ph type="body" idx="1"/>
          </p:nvPr>
        </p:nvSpPr>
        <p:spPr>
          <a:xfrm>
            <a:off x="179512" y="260648"/>
            <a:ext cx="8507288" cy="6480720"/>
          </a:xfrm>
          <a:prstGeom prst="rect">
            <a:avLst/>
          </a:prstGeom>
        </p:spPr>
        <p:txBody>
          <a:bodyPr/>
          <a:lstStyle/>
          <a:p>
            <a:pPr marL="0" indent="0">
              <a:lnSpc>
                <a:spcPct val="80000"/>
              </a:lnSpc>
              <a:spcBef>
                <a:spcPts val="300"/>
              </a:spcBef>
              <a:buSzTx/>
              <a:buNone/>
              <a:defRPr b="1" i="1" sz="1500"/>
            </a:pPr>
            <a:r>
              <a:t>Missions et activités permanentes</a:t>
            </a:r>
            <a:endParaRPr sz="4900"/>
          </a:p>
          <a:p>
            <a:pPr marL="0" indent="0">
              <a:lnSpc>
                <a:spcPct val="80000"/>
              </a:lnSpc>
              <a:spcBef>
                <a:spcPts val="300"/>
              </a:spcBef>
              <a:buSzTx/>
              <a:buNone/>
              <a:defRPr sz="1500"/>
            </a:pPr>
            <a:r>
              <a:t>La délégation au mécénat a été créée en novembre 2008.  Elle développe des ressources auprès d'entreprises, de fondations et de particuliers afin de soutenir les missions de la BnF : enrichissement des collections, expositions, restauration, bourses de recherche...</a:t>
            </a:r>
            <a:endParaRPr sz="1000"/>
          </a:p>
          <a:p>
            <a:pPr marL="0" indent="0">
              <a:lnSpc>
                <a:spcPct val="80000"/>
              </a:lnSpc>
              <a:spcBef>
                <a:spcPts val="300"/>
              </a:spcBef>
              <a:buSzTx/>
              <a:buNone/>
              <a:defRPr sz="1500"/>
            </a:pPr>
            <a:r>
              <a:t>Elle est composée d'une déléguée au mécénat, d'un(e) </a:t>
            </a:r>
            <a:r>
              <a:rPr b="1">
                <a:solidFill>
                  <a:srgbClr val="FF0000"/>
                </a:solidFill>
              </a:rPr>
              <a:t>chargé(e) de mécénat</a:t>
            </a:r>
            <a:r>
              <a:t>, d'une assistante et de deux chargés de locations. </a:t>
            </a:r>
            <a:endParaRPr sz="1000"/>
          </a:p>
          <a:p>
            <a:pPr marL="0" indent="0">
              <a:lnSpc>
                <a:spcPct val="80000"/>
              </a:lnSpc>
              <a:spcBef>
                <a:spcPts val="200"/>
              </a:spcBef>
              <a:buSzTx/>
              <a:buNone/>
              <a:defRPr sz="1000"/>
            </a:pPr>
            <a:r>
              <a:t> </a:t>
            </a:r>
          </a:p>
          <a:p>
            <a:pPr marL="0" indent="0">
              <a:lnSpc>
                <a:spcPct val="80000"/>
              </a:lnSpc>
              <a:spcBef>
                <a:spcPts val="300"/>
              </a:spcBef>
              <a:buSzTx/>
              <a:buNone/>
              <a:defRPr b="1" sz="1300"/>
            </a:pPr>
            <a:r>
              <a:t>Prospection</a:t>
            </a:r>
            <a:endParaRPr sz="1000"/>
          </a:p>
          <a:p>
            <a:pPr>
              <a:lnSpc>
                <a:spcPct val="80000"/>
              </a:lnSpc>
              <a:spcBef>
                <a:spcPts val="200"/>
              </a:spcBef>
              <a:defRPr sz="1000"/>
            </a:pPr>
            <a:r>
              <a:t>1) Rédaction des dossiers de mécénat</a:t>
            </a:r>
          </a:p>
          <a:p>
            <a:pPr>
              <a:lnSpc>
                <a:spcPct val="80000"/>
              </a:lnSpc>
              <a:spcBef>
                <a:spcPts val="200"/>
              </a:spcBef>
              <a:defRPr sz="1000"/>
            </a:pPr>
            <a:r>
              <a:t>- collecte des informations pour les projets auprès des directions de l'établissement</a:t>
            </a:r>
          </a:p>
          <a:p>
            <a:pPr>
              <a:lnSpc>
                <a:spcPct val="80000"/>
              </a:lnSpc>
              <a:spcBef>
                <a:spcPts val="200"/>
              </a:spcBef>
              <a:defRPr sz="1000"/>
            </a:pPr>
            <a:r>
              <a:t>- rédaction et réalisation des dossiers de mécénat</a:t>
            </a:r>
          </a:p>
          <a:p>
            <a:pPr>
              <a:lnSpc>
                <a:spcPct val="80000"/>
              </a:lnSpc>
              <a:spcBef>
                <a:spcPts val="200"/>
              </a:spcBef>
              <a:defRPr sz="1000"/>
            </a:pPr>
            <a:r>
              <a:t>2) Recherche de mécènes</a:t>
            </a:r>
          </a:p>
          <a:p>
            <a:pPr>
              <a:lnSpc>
                <a:spcPct val="80000"/>
              </a:lnSpc>
              <a:spcBef>
                <a:spcPts val="200"/>
              </a:spcBef>
              <a:defRPr sz="1000"/>
            </a:pPr>
            <a:r>
              <a:t>- identification de prospects et recherche de contacts (constitution et mise à jour d’un fichier de prospection)</a:t>
            </a:r>
          </a:p>
          <a:p>
            <a:pPr>
              <a:lnSpc>
                <a:spcPct val="80000"/>
              </a:lnSpc>
              <a:spcBef>
                <a:spcPts val="200"/>
              </a:spcBef>
              <a:defRPr sz="1000"/>
            </a:pPr>
            <a:r>
              <a:t>- rédaction des courriers de prospection</a:t>
            </a:r>
          </a:p>
          <a:p>
            <a:pPr>
              <a:lnSpc>
                <a:spcPct val="80000"/>
              </a:lnSpc>
              <a:spcBef>
                <a:spcPts val="200"/>
              </a:spcBef>
              <a:defRPr sz="1000"/>
            </a:pPr>
            <a:r>
              <a:t>- appels prospectifs et participation aux rendez-vous </a:t>
            </a:r>
          </a:p>
          <a:p>
            <a:pPr>
              <a:lnSpc>
                <a:spcPct val="80000"/>
              </a:lnSpc>
              <a:spcBef>
                <a:spcPts val="200"/>
              </a:spcBef>
              <a:defRPr sz="1000"/>
            </a:pPr>
            <a:r>
              <a:t> </a:t>
            </a:r>
          </a:p>
          <a:p>
            <a:pPr marL="0" indent="0">
              <a:lnSpc>
                <a:spcPct val="80000"/>
              </a:lnSpc>
              <a:spcBef>
                <a:spcPts val="300"/>
              </a:spcBef>
              <a:buSzTx/>
              <a:buNone/>
              <a:defRPr b="1" sz="1300"/>
            </a:pPr>
            <a:r>
              <a:t>Suivi du mécénat</a:t>
            </a:r>
            <a:endParaRPr sz="1000"/>
          </a:p>
          <a:p>
            <a:pPr>
              <a:lnSpc>
                <a:spcPct val="80000"/>
              </a:lnSpc>
              <a:spcBef>
                <a:spcPts val="200"/>
              </a:spcBef>
              <a:defRPr sz="1000"/>
            </a:pPr>
            <a:r>
              <a:t>1) Convention de mécénat : rédaction des conventions de mécénat et suivi </a:t>
            </a:r>
          </a:p>
          <a:p>
            <a:pPr>
              <a:lnSpc>
                <a:spcPct val="80000"/>
              </a:lnSpc>
              <a:spcBef>
                <a:spcPts val="200"/>
              </a:spcBef>
              <a:defRPr sz="1000"/>
            </a:pPr>
            <a:r>
              <a:t>2) Relations avec le mécène : </a:t>
            </a:r>
          </a:p>
          <a:p>
            <a:pPr>
              <a:lnSpc>
                <a:spcPct val="80000"/>
              </a:lnSpc>
              <a:spcBef>
                <a:spcPts val="200"/>
              </a:spcBef>
              <a:defRPr sz="1000"/>
            </a:pPr>
            <a:r>
              <a:t>- suivi des contreparties : circuit de validation des mentions et logos sur les supports de communication interne et externe, presse et éditions, </a:t>
            </a:r>
          </a:p>
          <a:p>
            <a:pPr>
              <a:lnSpc>
                <a:spcPct val="80000"/>
              </a:lnSpc>
              <a:spcBef>
                <a:spcPts val="200"/>
              </a:spcBef>
              <a:defRPr sz="1000"/>
            </a:pPr>
            <a:r>
              <a:t>- suivi de l’organisation des manifestations de relations publiques ou des visites privées, </a:t>
            </a:r>
          </a:p>
          <a:p>
            <a:pPr>
              <a:lnSpc>
                <a:spcPct val="80000"/>
              </a:lnSpc>
              <a:spcBef>
                <a:spcPts val="200"/>
              </a:spcBef>
              <a:defRPr sz="1000"/>
            </a:pPr>
            <a:r>
              <a:t>- suivi de l’organisation des vernissages BnF, présence le jour J </a:t>
            </a:r>
          </a:p>
          <a:p>
            <a:pPr>
              <a:lnSpc>
                <a:spcPct val="80000"/>
              </a:lnSpc>
              <a:spcBef>
                <a:spcPts val="200"/>
              </a:spcBef>
              <a:defRPr sz="1000"/>
            </a:pPr>
            <a:r>
              <a:t> </a:t>
            </a:r>
          </a:p>
          <a:p>
            <a:pPr marL="0" indent="0">
              <a:lnSpc>
                <a:spcPct val="80000"/>
              </a:lnSpc>
              <a:spcBef>
                <a:spcPts val="300"/>
              </a:spcBef>
              <a:buSzTx/>
              <a:buNone/>
              <a:defRPr b="1" sz="1300"/>
            </a:pPr>
            <a:r>
              <a:t>Budget et bilan financier</a:t>
            </a:r>
            <a:endParaRPr sz="1000"/>
          </a:p>
          <a:p>
            <a:pPr>
              <a:lnSpc>
                <a:spcPct val="80000"/>
              </a:lnSpc>
              <a:spcBef>
                <a:spcPts val="200"/>
              </a:spcBef>
              <a:defRPr sz="1000"/>
            </a:pPr>
            <a:r>
              <a:t>- Assiste la Déléguée dans la préparation des BP et DM </a:t>
            </a:r>
          </a:p>
          <a:p>
            <a:pPr>
              <a:lnSpc>
                <a:spcPct val="80000"/>
              </a:lnSpc>
              <a:spcBef>
                <a:spcPts val="200"/>
              </a:spcBef>
              <a:defRPr sz="1000"/>
            </a:pPr>
            <a:r>
              <a:t>- Suivi des tableaux du contrat de performance, comité Richelieu et autres </a:t>
            </a:r>
          </a:p>
          <a:p>
            <a:pPr>
              <a:lnSpc>
                <a:spcPct val="80000"/>
              </a:lnSpc>
              <a:spcBef>
                <a:spcPts val="200"/>
              </a:spcBef>
              <a:defRPr sz="1000"/>
            </a:pPr>
            <a:r>
              <a:t>- Suivi des tableaux de contreparties</a:t>
            </a:r>
          </a:p>
          <a:p>
            <a:pPr>
              <a:lnSpc>
                <a:spcPct val="80000"/>
              </a:lnSpc>
              <a:spcBef>
                <a:spcPts val="200"/>
              </a:spcBef>
              <a:defRPr sz="1000"/>
            </a:pPr>
            <a:r>
              <a:t> </a:t>
            </a:r>
          </a:p>
          <a:p>
            <a:pPr marL="0" indent="0">
              <a:lnSpc>
                <a:spcPct val="80000"/>
              </a:lnSpc>
              <a:spcBef>
                <a:spcPts val="300"/>
              </a:spcBef>
              <a:buSzTx/>
              <a:buNone/>
              <a:defRPr b="1" sz="1300"/>
            </a:pPr>
            <a:r>
              <a:t>Animation du réseau des mécènes</a:t>
            </a:r>
            <a:endParaRPr sz="1000"/>
          </a:p>
          <a:p>
            <a:pPr>
              <a:lnSpc>
                <a:spcPct val="80000"/>
              </a:lnSpc>
              <a:spcBef>
                <a:spcPts val="200"/>
              </a:spcBef>
              <a:defRPr sz="1000"/>
            </a:pPr>
            <a:r>
              <a:t>- élaboration de documents pour l’information régulière des membres du Cercle </a:t>
            </a:r>
          </a:p>
          <a:p>
            <a:pPr>
              <a:lnSpc>
                <a:spcPct val="80000"/>
              </a:lnSpc>
              <a:spcBef>
                <a:spcPts val="200"/>
              </a:spcBef>
              <a:defRPr sz="1000"/>
            </a:pPr>
            <a:r>
              <a:t>de la BnF et des mécènes importants </a:t>
            </a:r>
          </a:p>
          <a:p>
            <a:pPr>
              <a:lnSpc>
                <a:spcPct val="80000"/>
              </a:lnSpc>
              <a:spcBef>
                <a:spcPts val="200"/>
              </a:spcBef>
              <a:defRPr sz="1000"/>
            </a:pPr>
            <a:r>
              <a:t>- coordination du dîner annuel des mécènes</a:t>
            </a:r>
          </a:p>
          <a:p>
            <a:pPr>
              <a:lnSpc>
                <a:spcPct val="80000"/>
              </a:lnSpc>
              <a:spcBef>
                <a:spcPts val="200"/>
              </a:spcBef>
              <a:defRPr sz="1000"/>
            </a:pPr>
            <a:r>
              <a:t>- suivi et compte-rendu des actions de mécénat dans les autres institutions</a:t>
            </a:r>
          </a:p>
          <a:p>
            <a:pPr>
              <a:lnSpc>
                <a:spcPct val="80000"/>
              </a:lnSpc>
              <a:spcBef>
                <a:spcPts val="200"/>
              </a:spcBef>
              <a:defRPr sz="1000"/>
            </a:pPr>
            <a:r>
              <a:t>- relationnel homologues mécénat, rencontres, conférences mécénat…</a:t>
            </a:r>
          </a:p>
          <a:p>
            <a:pPr>
              <a:lnSpc>
                <a:spcPct val="80000"/>
              </a:lnSpc>
              <a:spcBef>
                <a:spcPts val="200"/>
              </a:spcBef>
              <a:defRPr sz="1000"/>
            </a:pPr>
            <a:r>
              <a:t> </a:t>
            </a:r>
          </a:p>
          <a:p>
            <a:pPr marL="0" indent="0">
              <a:lnSpc>
                <a:spcPct val="80000"/>
              </a:lnSpc>
              <a:spcBef>
                <a:spcPts val="300"/>
              </a:spcBef>
              <a:buSzTx/>
              <a:buNone/>
              <a:defRPr b="1" sz="1300"/>
            </a:pPr>
            <a:r>
              <a:t>Veille stratégique et veille documentaire sur le mécénat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Picture 2" descr="Picture 2"/>
          <p:cNvPicPr>
            <a:picLocks noChangeAspect="1"/>
          </p:cNvPicPr>
          <p:nvPr/>
        </p:nvPicPr>
        <p:blipFill>
          <a:blip r:embed="rId2">
            <a:extLst/>
          </a:blip>
          <a:stretch>
            <a:fillRect/>
          </a:stretch>
        </p:blipFill>
        <p:spPr>
          <a:xfrm>
            <a:off x="539551" y="188639"/>
            <a:ext cx="7869168" cy="648072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2" name="Zone de dessin 11"/>
          <p:cNvGrpSpPr/>
          <p:nvPr/>
        </p:nvGrpSpPr>
        <p:grpSpPr>
          <a:xfrm>
            <a:off x="2236072" y="1615544"/>
            <a:ext cx="4481386" cy="3092074"/>
            <a:chOff x="0" y="0"/>
            <a:chExt cx="4481385" cy="3092072"/>
          </a:xfrm>
        </p:grpSpPr>
        <p:sp>
          <p:nvSpPr>
            <p:cNvPr id="210" name="Oval 4"/>
            <p:cNvSpPr/>
            <p:nvPr/>
          </p:nvSpPr>
          <p:spPr>
            <a:xfrm>
              <a:off x="964176" y="0"/>
              <a:ext cx="2390073" cy="1805590"/>
            </a:xfrm>
            <a:prstGeom prst="ellipse">
              <a:avLst/>
            </a:prstGeom>
            <a:solidFill>
              <a:srgbClr val="99CCFF"/>
            </a:solidFill>
            <a:ln w="9525" cap="flat">
              <a:solidFill>
                <a:srgbClr val="000000"/>
              </a:solidFill>
              <a:prstDash val="solid"/>
              <a:round/>
            </a:ln>
            <a:effectLst/>
          </p:spPr>
          <p:txBody>
            <a:bodyPr wrap="square" lIns="45719" tIns="45719" rIns="45719" bIns="45719" numCol="1" anchor="t">
              <a:noAutofit/>
            </a:bodyPr>
            <a:lstStyle/>
            <a:p>
              <a:pPr/>
            </a:p>
          </p:txBody>
        </p:sp>
        <p:sp>
          <p:nvSpPr>
            <p:cNvPr id="211" name="Oval 5"/>
            <p:cNvSpPr/>
            <p:nvPr/>
          </p:nvSpPr>
          <p:spPr>
            <a:xfrm>
              <a:off x="0" y="1286482"/>
              <a:ext cx="2390072" cy="1805591"/>
            </a:xfrm>
            <a:prstGeom prst="ellipse">
              <a:avLst/>
            </a:prstGeom>
            <a:solidFill>
              <a:srgbClr val="FFFF99"/>
            </a:solidFill>
            <a:ln w="9525" cap="flat">
              <a:solidFill>
                <a:srgbClr val="000000"/>
              </a:solidFill>
              <a:prstDash val="solid"/>
              <a:round/>
            </a:ln>
            <a:effectLst/>
          </p:spPr>
          <p:txBody>
            <a:bodyPr wrap="square" lIns="45719" tIns="45719" rIns="45719" bIns="45719" numCol="1" anchor="t">
              <a:noAutofit/>
            </a:bodyPr>
            <a:lstStyle/>
            <a:p>
              <a:pPr/>
            </a:p>
          </p:txBody>
        </p:sp>
        <p:sp>
          <p:nvSpPr>
            <p:cNvPr id="212" name="Oval 6"/>
            <p:cNvSpPr/>
            <p:nvPr/>
          </p:nvSpPr>
          <p:spPr>
            <a:xfrm>
              <a:off x="2091313" y="1252627"/>
              <a:ext cx="2390073" cy="1805591"/>
            </a:xfrm>
            <a:prstGeom prst="ellipse">
              <a:avLst/>
            </a:prstGeom>
            <a:solidFill>
              <a:srgbClr val="CCFFFF"/>
            </a:solidFill>
            <a:ln w="9525" cap="flat">
              <a:solidFill>
                <a:srgbClr val="000000"/>
              </a:solidFill>
              <a:prstDash val="solid"/>
              <a:round/>
            </a:ln>
            <a:effectLst/>
          </p:spPr>
          <p:txBody>
            <a:bodyPr wrap="square" lIns="45719" tIns="45719" rIns="45719" bIns="45719" numCol="1" anchor="t">
              <a:noAutofit/>
            </a:bodyPr>
            <a:lstStyle/>
            <a:p>
              <a:pPr/>
            </a:p>
          </p:txBody>
        </p:sp>
        <p:grpSp>
          <p:nvGrpSpPr>
            <p:cNvPr id="215" name="Text Box 7"/>
            <p:cNvGrpSpPr/>
            <p:nvPr/>
          </p:nvGrpSpPr>
          <p:grpSpPr>
            <a:xfrm>
              <a:off x="1731640" y="637951"/>
              <a:ext cx="1012596" cy="418337"/>
              <a:chOff x="0" y="0"/>
              <a:chExt cx="1012594" cy="418335"/>
            </a:xfrm>
          </p:grpSpPr>
          <p:sp>
            <p:nvSpPr>
              <p:cNvPr id="213" name="Rectangle"/>
              <p:cNvSpPr/>
              <p:nvPr/>
            </p:nvSpPr>
            <p:spPr>
              <a:xfrm>
                <a:off x="0" y="0"/>
                <a:ext cx="1012595" cy="418336"/>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214" name="gestion"/>
              <p:cNvSpPr txBox="1"/>
              <p:nvPr/>
            </p:nvSpPr>
            <p:spPr>
              <a:xfrm>
                <a:off x="50482" y="4762"/>
                <a:ext cx="91163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gestion</a:t>
                </a:r>
              </a:p>
            </p:txBody>
          </p:sp>
        </p:grpSp>
        <p:grpSp>
          <p:nvGrpSpPr>
            <p:cNvPr id="218" name="Text Box 8"/>
            <p:cNvGrpSpPr/>
            <p:nvPr/>
          </p:nvGrpSpPr>
          <p:grpSpPr>
            <a:xfrm>
              <a:off x="2668753" y="1958295"/>
              <a:ext cx="1247389" cy="436952"/>
              <a:chOff x="0" y="0"/>
              <a:chExt cx="1247388" cy="436950"/>
            </a:xfrm>
          </p:grpSpPr>
          <p:sp>
            <p:nvSpPr>
              <p:cNvPr id="216" name="Rectangle"/>
              <p:cNvSpPr/>
              <p:nvPr/>
            </p:nvSpPr>
            <p:spPr>
              <a:xfrm>
                <a:off x="0" y="0"/>
                <a:ext cx="1247389" cy="43695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217" name="médiation"/>
              <p:cNvSpPr txBox="1"/>
              <p:nvPr/>
            </p:nvSpPr>
            <p:spPr>
              <a:xfrm>
                <a:off x="50482" y="4762"/>
                <a:ext cx="114642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médiation</a:t>
                </a:r>
              </a:p>
            </p:txBody>
          </p:sp>
        </p:grpSp>
        <p:grpSp>
          <p:nvGrpSpPr>
            <p:cNvPr id="221" name="Text Box 9"/>
            <p:cNvGrpSpPr/>
            <p:nvPr/>
          </p:nvGrpSpPr>
          <p:grpSpPr>
            <a:xfrm>
              <a:off x="475257" y="1974855"/>
              <a:ext cx="1303676" cy="420410"/>
              <a:chOff x="0" y="0"/>
              <a:chExt cx="1303674" cy="420409"/>
            </a:xfrm>
          </p:grpSpPr>
          <p:sp>
            <p:nvSpPr>
              <p:cNvPr id="219" name="Rectangle"/>
              <p:cNvSpPr/>
              <p:nvPr/>
            </p:nvSpPr>
            <p:spPr>
              <a:xfrm>
                <a:off x="0" y="-1"/>
                <a:ext cx="1303675" cy="42041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lnSpc>
                    <a:spcPct val="115000"/>
                  </a:lnSpc>
                  <a:spcBef>
                    <a:spcPts val="1000"/>
                  </a:spcBef>
                  <a:defRPr sz="1100"/>
                </a:pPr>
              </a:p>
            </p:txBody>
          </p:sp>
          <p:sp>
            <p:nvSpPr>
              <p:cNvPr id="220" name="collection"/>
              <p:cNvSpPr txBox="1"/>
              <p:nvPr/>
            </p:nvSpPr>
            <p:spPr>
              <a:xfrm>
                <a:off x="50482" y="4762"/>
                <a:ext cx="120271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115000"/>
                  </a:lnSpc>
                  <a:spcBef>
                    <a:spcPts val="1000"/>
                  </a:spcBef>
                  <a:defRPr b="1" i="1" sz="1200"/>
                </a:lvl1pPr>
              </a:lstStyle>
              <a:p>
                <a:pPr/>
                <a:r>
                  <a:t>collection</a:t>
                </a:r>
              </a:p>
            </p:txBody>
          </p:sp>
        </p:grpSp>
      </p:grpSp>
      <p:sp>
        <p:nvSpPr>
          <p:cNvPr id="223" name="ZoneTexte 9"/>
          <p:cNvSpPr txBox="1"/>
          <p:nvPr/>
        </p:nvSpPr>
        <p:spPr>
          <a:xfrm>
            <a:off x="657279" y="404664"/>
            <a:ext cx="8261489"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Des « pôles », en pleine évolution et en interaction constante</a:t>
            </a:r>
          </a:p>
          <a:p>
            <a:pPr/>
            <a:r>
              <a:t>Polyvalence est la règle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re 1"/>
          <p:cNvSpPr txBox="1"/>
          <p:nvPr>
            <p:ph type="title"/>
          </p:nvPr>
        </p:nvSpPr>
        <p:spPr>
          <a:prstGeom prst="rect">
            <a:avLst/>
          </a:prstGeom>
        </p:spPr>
        <p:txBody>
          <a:bodyPr/>
          <a:lstStyle/>
          <a:p>
            <a:pPr/>
            <a:r>
              <a:t>Quelques conseils</a:t>
            </a:r>
          </a:p>
        </p:txBody>
      </p:sp>
      <p:sp>
        <p:nvSpPr>
          <p:cNvPr id="226" name="Espace réservé du contenu 2"/>
          <p:cNvSpPr txBox="1"/>
          <p:nvPr>
            <p:ph type="body" idx="1"/>
          </p:nvPr>
        </p:nvSpPr>
        <p:spPr>
          <a:xfrm>
            <a:off x="457200" y="1600200"/>
            <a:ext cx="8229600" cy="4525963"/>
          </a:xfrm>
          <a:prstGeom prst="rect">
            <a:avLst/>
          </a:prstGeom>
        </p:spPr>
        <p:txBody>
          <a:bodyPr/>
          <a:lstStyle/>
          <a:p>
            <a:pPr/>
            <a:r>
              <a:t>Connaître le secteur professionnel concerné</a:t>
            </a:r>
          </a:p>
          <a:p>
            <a:pPr lvl="1" marL="742950" indent="-285750">
              <a:spcBef>
                <a:spcPts val="600"/>
              </a:spcBef>
              <a:defRPr sz="2800"/>
            </a:pPr>
            <a:r>
              <a:t>Nature de l’emploi</a:t>
            </a:r>
          </a:p>
          <a:p>
            <a:pPr lvl="1" marL="742950" indent="-285750">
              <a:spcBef>
                <a:spcPts val="600"/>
              </a:spcBef>
              <a:defRPr sz="2800"/>
            </a:pPr>
            <a:r>
              <a:t>Nature des missions</a:t>
            </a:r>
          </a:p>
          <a:p>
            <a:pPr/>
            <a:r>
              <a:t>Préciser son projet professionnel et dégager une stratégie adaptée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Picture 2" descr="Picture 2"/>
          <p:cNvPicPr>
            <a:picLocks noChangeAspect="1"/>
          </p:cNvPicPr>
          <p:nvPr/>
        </p:nvPicPr>
        <p:blipFill>
          <a:blip r:embed="rId2">
            <a:extLst/>
          </a:blip>
          <a:stretch>
            <a:fillRect/>
          </a:stretch>
        </p:blipFill>
        <p:spPr>
          <a:xfrm>
            <a:off x="683568" y="463486"/>
            <a:ext cx="7200801" cy="5203403"/>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Picture 2" descr="Picture 2"/>
          <p:cNvPicPr>
            <a:picLocks noChangeAspect="1"/>
          </p:cNvPicPr>
          <p:nvPr/>
        </p:nvPicPr>
        <p:blipFill>
          <a:blip r:embed="rId2">
            <a:extLst/>
          </a:blip>
          <a:stretch>
            <a:fillRect/>
          </a:stretch>
        </p:blipFill>
        <p:spPr>
          <a:xfrm>
            <a:off x="755576" y="908720"/>
            <a:ext cx="7468415" cy="4182394"/>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Espace réservé du pied de page 3"/>
          <p:cNvSpPr txBox="1"/>
          <p:nvPr/>
        </p:nvSpPr>
        <p:spPr>
          <a:xfrm>
            <a:off x="2745512" y="6315392"/>
            <a:ext cx="3724984"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Présentation du Bureau d’Aide à l’Insertion Professionnelle</a:t>
            </a:r>
          </a:p>
        </p:txBody>
      </p:sp>
      <p:sp>
        <p:nvSpPr>
          <p:cNvPr id="233" name="Titre 5"/>
          <p:cNvSpPr txBox="1"/>
          <p:nvPr>
            <p:ph type="title"/>
          </p:nvPr>
        </p:nvSpPr>
        <p:spPr>
          <a:xfrm>
            <a:off x="899591" y="620687"/>
            <a:ext cx="7848874" cy="936105"/>
          </a:xfrm>
          <a:prstGeom prst="rect">
            <a:avLst/>
          </a:prstGeom>
        </p:spPr>
        <p:txBody>
          <a:bodyPr/>
          <a:lstStyle/>
          <a:p>
            <a:pPr algn="l">
              <a:defRPr sz="3100">
                <a:solidFill>
                  <a:srgbClr val="C89108"/>
                </a:solidFill>
                <a:latin typeface="Brandon Grotesque Bold"/>
                <a:ea typeface="Brandon Grotesque Bold"/>
                <a:cs typeface="Brandon Grotesque Bold"/>
                <a:sym typeface="Brandon Grotesque Bold"/>
              </a:defRPr>
            </a:pPr>
            <a:r>
              <a:t>Un service à Paris </a:t>
            </a:r>
            <a:r>
              <a:rPr>
                <a:latin typeface="Brandon Grotesque Light"/>
                <a:ea typeface="Brandon Grotesque Light"/>
                <a:cs typeface="Brandon Grotesque Light"/>
                <a:sym typeface="Brandon Grotesque Light"/>
              </a:rPr>
              <a:t>I:</a:t>
            </a:r>
            <a:r>
              <a:t> Le BAIP</a:t>
            </a:r>
          </a:p>
        </p:txBody>
      </p:sp>
      <p:sp>
        <p:nvSpPr>
          <p:cNvPr id="234" name="Espace réservé du contenu 6"/>
          <p:cNvSpPr txBox="1"/>
          <p:nvPr>
            <p:ph type="body" idx="1"/>
          </p:nvPr>
        </p:nvSpPr>
        <p:spPr>
          <a:xfrm>
            <a:off x="1403648" y="1340767"/>
            <a:ext cx="7200801" cy="4392490"/>
          </a:xfrm>
          <a:prstGeom prst="rect">
            <a:avLst/>
          </a:prstGeom>
        </p:spPr>
        <p:txBody>
          <a:bodyPr/>
          <a:lstStyle/>
          <a:p>
            <a:pPr marL="0" indent="0" algn="just" defTabSz="795527">
              <a:spcBef>
                <a:spcPts val="300"/>
              </a:spcBef>
              <a:buSzTx/>
              <a:buNone/>
              <a:defRPr sz="1566">
                <a:solidFill>
                  <a:srgbClr val="C89108"/>
                </a:solidFill>
                <a:latin typeface="Brandon Grotesque Medium"/>
                <a:ea typeface="Brandon Grotesque Medium"/>
                <a:cs typeface="Brandon Grotesque Medium"/>
                <a:sym typeface="Brandon Grotesque Medium"/>
              </a:defRPr>
            </a:pPr>
            <a:r>
              <a:t>A </a:t>
            </a:r>
            <a:r>
              <a:rPr>
                <a:latin typeface="Brandon Grotesque Light"/>
                <a:ea typeface="Brandon Grotesque Light"/>
                <a:cs typeface="Brandon Grotesque Light"/>
                <a:sym typeface="Brandon Grotesque Light"/>
              </a:rPr>
              <a:t>I</a:t>
            </a:r>
            <a:r>
              <a:t> Mission</a:t>
            </a:r>
          </a:p>
          <a:p>
            <a:pPr marL="298322" indent="-298322" algn="just" defTabSz="795527">
              <a:spcBef>
                <a:spcPts val="200"/>
              </a:spcBef>
              <a:defRPr sz="1218">
                <a:solidFill>
                  <a:srgbClr val="1F497D"/>
                </a:solidFill>
                <a:latin typeface="Brandon Grotesque Medium"/>
                <a:ea typeface="Brandon Grotesque Medium"/>
                <a:cs typeface="Brandon Grotesque Medium"/>
                <a:sym typeface="Brandon Grotesque Medium"/>
              </a:defRPr>
            </a:pPr>
            <a:r>
              <a:t>Accompagner les étudiants dans leur insertion professionnelle</a:t>
            </a:r>
          </a:p>
          <a:p>
            <a:pPr marL="298322" indent="-298322" algn="just" defTabSz="795527">
              <a:spcBef>
                <a:spcPts val="600"/>
              </a:spcBef>
              <a:defRPr sz="1218">
                <a:solidFill>
                  <a:srgbClr val="1F497D"/>
                </a:solidFill>
                <a:latin typeface="Brandon Grotesque Medium"/>
                <a:ea typeface="Brandon Grotesque Medium"/>
                <a:cs typeface="Brandon Grotesque Medium"/>
                <a:sym typeface="Brandon Grotesque Medium"/>
              </a:defRPr>
            </a:pPr>
          </a:p>
          <a:p>
            <a:pPr marL="0" indent="0" algn="just" defTabSz="795527">
              <a:spcBef>
                <a:spcPts val="300"/>
              </a:spcBef>
              <a:buSzTx/>
              <a:buNone/>
              <a:defRPr sz="1566">
                <a:solidFill>
                  <a:srgbClr val="C89108"/>
                </a:solidFill>
                <a:latin typeface="Brandon Grotesque Medium"/>
                <a:ea typeface="Brandon Grotesque Medium"/>
                <a:cs typeface="Brandon Grotesque Medium"/>
                <a:sym typeface="Brandon Grotesque Medium"/>
              </a:defRPr>
            </a:pPr>
            <a:r>
              <a:t>B </a:t>
            </a:r>
            <a:r>
              <a:rPr>
                <a:latin typeface="Brandon Grotesque Light"/>
                <a:ea typeface="Brandon Grotesque Light"/>
                <a:cs typeface="Brandon Grotesque Light"/>
                <a:sym typeface="Brandon Grotesque Light"/>
              </a:rPr>
              <a:t>I</a:t>
            </a:r>
            <a:r>
              <a:t> Moyens</a:t>
            </a:r>
            <a:endParaRPr sz="1218">
              <a:solidFill>
                <a:srgbClr val="00326E"/>
              </a:solidFill>
            </a:endParaRP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Rendez-vous individuels</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Ateliers (CV / Lettre de motivation / Entretien / Réseaux sociaux…)</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Interventions dans les formations à la demande des enseignants</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Conférence de présentation des métiers, d’entreprises, de secteurs</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Animation d’une plateforme d’offres de stages et d’emplois (Réseau Pro)</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Accompagnement des étudiants entrepreneurs</a:t>
            </a:r>
          </a:p>
          <a:p>
            <a:pPr marL="298322" indent="-298322" algn="just" defTabSz="795527">
              <a:spcBef>
                <a:spcPts val="600"/>
              </a:spcBef>
              <a:defRPr sz="1566">
                <a:solidFill>
                  <a:srgbClr val="C89108"/>
                </a:solidFill>
                <a:latin typeface="Brandon Grotesque Medium"/>
                <a:ea typeface="Brandon Grotesque Medium"/>
                <a:cs typeface="Brandon Grotesque Medium"/>
                <a:sym typeface="Brandon Grotesque Medium"/>
              </a:defRPr>
            </a:pPr>
          </a:p>
          <a:p>
            <a:pPr marL="0" indent="0" algn="just" defTabSz="795527">
              <a:spcBef>
                <a:spcPts val="300"/>
              </a:spcBef>
              <a:buSzTx/>
              <a:buNone/>
              <a:defRPr sz="1566">
                <a:solidFill>
                  <a:srgbClr val="C89108"/>
                </a:solidFill>
                <a:latin typeface="Brandon Grotesque Medium"/>
                <a:ea typeface="Brandon Grotesque Medium"/>
                <a:cs typeface="Brandon Grotesque Medium"/>
                <a:sym typeface="Brandon Grotesque Medium"/>
              </a:defRPr>
            </a:pPr>
            <a:r>
              <a:t>C </a:t>
            </a:r>
            <a:r>
              <a:rPr>
                <a:latin typeface="Brandon Grotesque Light"/>
                <a:ea typeface="Brandon Grotesque Light"/>
                <a:cs typeface="Brandon Grotesque Light"/>
                <a:sym typeface="Brandon Grotesque Light"/>
              </a:rPr>
              <a:t>I</a:t>
            </a:r>
            <a:r>
              <a:t> Relation avec les entreprises</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Ateliers animés par des chargé(e)s de RH d’entreprise</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Forum 3 jours fin janvier - des espaces thématiques &amp; des tables rondes: </a:t>
            </a:r>
          </a:p>
          <a:p>
            <a:pPr marL="298322" indent="-298322" algn="just" defTabSz="795527">
              <a:spcBef>
                <a:spcPts val="200"/>
              </a:spcBef>
              <a:defRPr sz="1218">
                <a:solidFill>
                  <a:srgbClr val="00326E"/>
                </a:solidFill>
                <a:latin typeface="Brandon Grotesque Medium"/>
                <a:ea typeface="Brandon Grotesque Medium"/>
                <a:cs typeface="Brandon Grotesque Medium"/>
                <a:sym typeface="Brandon Grotesque Medium"/>
              </a:defRPr>
            </a:pPr>
            <a:r>
              <a:t>Job dating (2 fois par an - des offres de job étudiants dont Muséa et la RMN)</a:t>
            </a:r>
          </a:p>
        </p:txBody>
      </p:sp>
      <p:sp>
        <p:nvSpPr>
          <p:cNvPr id="235" name="Espace réservé du numéro de diapositive 4"/>
          <p:cNvSpPr txBox="1"/>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itre 1"/>
          <p:cNvSpPr txBox="1"/>
          <p:nvPr>
            <p:ph type="title"/>
          </p:nvPr>
        </p:nvSpPr>
        <p:spPr>
          <a:xfrm>
            <a:off x="374186" y="6201208"/>
            <a:ext cx="8229601" cy="455216"/>
          </a:xfrm>
          <a:prstGeom prst="rect">
            <a:avLst/>
          </a:prstGeom>
        </p:spPr>
        <p:txBody>
          <a:bodyPr/>
          <a:lstStyle/>
          <a:p>
            <a:pPr defTabSz="512063">
              <a:defRPr sz="2464"/>
            </a:pPr>
            <a:r>
              <a:rPr u="sng">
                <a:solidFill>
                  <a:srgbClr val="0000FF"/>
                </a:solidFill>
                <a:uFill>
                  <a:solidFill>
                    <a:srgbClr val="0000FF"/>
                  </a:solidFill>
                </a:uFill>
                <a:hlinkClick r:id="rId2" invalidUrl="" action="" tgtFrame="" tooltip="" history="1" highlightClick="0" endSnd="0"/>
              </a:rPr>
              <a:t>baip@univ-paris1.fr</a:t>
            </a:r>
            <a:r>
              <a:t> </a:t>
            </a:r>
          </a:p>
        </p:txBody>
      </p:sp>
      <p:pic>
        <p:nvPicPr>
          <p:cNvPr id="238" name="Image 4" descr="Image 4"/>
          <p:cNvPicPr>
            <a:picLocks noChangeAspect="1"/>
          </p:cNvPicPr>
          <p:nvPr/>
        </p:nvPicPr>
        <p:blipFill>
          <a:blip r:embed="rId3">
            <a:extLst/>
          </a:blip>
          <a:stretch>
            <a:fillRect/>
          </a:stretch>
        </p:blipFill>
        <p:spPr>
          <a:xfrm>
            <a:off x="1146116" y="128332"/>
            <a:ext cx="6685741" cy="58209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re 1"/>
          <p:cNvSpPr txBox="1"/>
          <p:nvPr>
            <p:ph type="title"/>
          </p:nvPr>
        </p:nvSpPr>
        <p:spPr>
          <a:prstGeom prst="rect">
            <a:avLst/>
          </a:prstGeom>
        </p:spPr>
        <p:txBody>
          <a:bodyPr/>
          <a:lstStyle>
            <a:lvl1pPr>
              <a:defRPr sz="3900"/>
            </a:lvl1pPr>
          </a:lstStyle>
          <a:p>
            <a:pPr/>
            <a:r>
              <a:t>L’emploi dans le secteur patrimonial</a:t>
            </a:r>
          </a:p>
        </p:txBody>
      </p:sp>
      <p:sp>
        <p:nvSpPr>
          <p:cNvPr id="102" name="Espace réservé du contenu 2"/>
          <p:cNvSpPr txBox="1"/>
          <p:nvPr>
            <p:ph type="body" idx="1"/>
          </p:nvPr>
        </p:nvSpPr>
        <p:spPr>
          <a:xfrm>
            <a:off x="457200" y="1600200"/>
            <a:ext cx="8229600" cy="4525963"/>
          </a:xfrm>
          <a:prstGeom prst="rect">
            <a:avLst/>
          </a:prstGeom>
        </p:spPr>
        <p:txBody>
          <a:bodyPr/>
          <a:lstStyle>
            <a:lvl2pPr marL="742950" indent="-285750">
              <a:spcBef>
                <a:spcPts val="600"/>
              </a:spcBef>
              <a:defRPr sz="2800"/>
            </a:lvl2pPr>
          </a:lstStyle>
          <a:p>
            <a:pPr/>
            <a:r>
              <a:t>Connaître le secteur professionnel concerné</a:t>
            </a:r>
          </a:p>
          <a:p>
            <a:pPr lvl="1"/>
            <a:r>
              <a:t>Nature de l’emploi</a:t>
            </a:r>
          </a:p>
        </p:txBody>
      </p:sp>
      <p:pic>
        <p:nvPicPr>
          <p:cNvPr id="103" name="Picture 2" descr="Picture 2"/>
          <p:cNvPicPr>
            <a:picLocks noChangeAspect="1"/>
          </p:cNvPicPr>
          <p:nvPr/>
        </p:nvPicPr>
        <p:blipFill>
          <a:blip r:embed="rId2">
            <a:extLst/>
          </a:blip>
          <a:stretch>
            <a:fillRect/>
          </a:stretch>
        </p:blipFill>
        <p:spPr>
          <a:xfrm>
            <a:off x="6242306" y="2490343"/>
            <a:ext cx="2866275" cy="4367657"/>
          </a:xfrm>
          <a:prstGeom prst="rect">
            <a:avLst/>
          </a:prstGeom>
          <a:ln w="12700">
            <a:miter lim="400000"/>
          </a:ln>
        </p:spPr>
      </p:pic>
      <p:sp>
        <p:nvSpPr>
          <p:cNvPr id="104" name="ZoneTexte 3"/>
          <p:cNvSpPr txBox="1"/>
          <p:nvPr/>
        </p:nvSpPr>
        <p:spPr>
          <a:xfrm>
            <a:off x="4919874" y="6237311"/>
            <a:ext cx="1276713"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Source :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Espace réservé du pied de page 1"/>
          <p:cNvSpPr txBox="1"/>
          <p:nvPr/>
        </p:nvSpPr>
        <p:spPr>
          <a:xfrm>
            <a:off x="2673504" y="6315392"/>
            <a:ext cx="3724984"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Présentation du Bureau d’Aide à l’Insertion Professionnelle</a:t>
            </a:r>
          </a:p>
        </p:txBody>
      </p:sp>
      <p:sp>
        <p:nvSpPr>
          <p:cNvPr id="241" name="ZoneTexte 8"/>
          <p:cNvSpPr txBox="1"/>
          <p:nvPr/>
        </p:nvSpPr>
        <p:spPr>
          <a:xfrm>
            <a:off x="974381" y="691201"/>
            <a:ext cx="5309236"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C89108"/>
                </a:solidFill>
                <a:latin typeface="Brandon Grotesque Bold"/>
                <a:ea typeface="Brandon Grotesque Bold"/>
                <a:cs typeface="Brandon Grotesque Bold"/>
                <a:sym typeface="Brandon Grotesque Bold"/>
              </a:defRPr>
            </a:lvl1pPr>
          </a:lstStyle>
          <a:p>
            <a:pPr/>
            <a:r>
              <a:t>Un outil: Réseau Pro</a:t>
            </a:r>
          </a:p>
        </p:txBody>
      </p:sp>
      <p:sp>
        <p:nvSpPr>
          <p:cNvPr id="242" name="ZoneTexte 11"/>
          <p:cNvSpPr txBox="1"/>
          <p:nvPr/>
        </p:nvSpPr>
        <p:spPr>
          <a:xfrm>
            <a:off x="1723352" y="1556791"/>
            <a:ext cx="4968552" cy="4216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C89108"/>
                </a:solidFill>
                <a:latin typeface="Brandon Grotesque Medium"/>
                <a:ea typeface="Brandon Grotesque Medium"/>
                <a:cs typeface="Brandon Grotesque Medium"/>
                <a:sym typeface="Brandon Grotesque Medium"/>
              </a:defRPr>
            </a:pPr>
            <a:r>
              <a:t>A </a:t>
            </a:r>
            <a:r>
              <a:rPr>
                <a:latin typeface="Brandon Grotesque Light"/>
                <a:ea typeface="Brandon Grotesque Light"/>
                <a:cs typeface="Brandon Grotesque Light"/>
                <a:sym typeface="Brandon Grotesque Light"/>
              </a:rPr>
              <a:t>I</a:t>
            </a:r>
            <a:r>
              <a:t> Quelles informations</a:t>
            </a:r>
          </a:p>
        </p:txBody>
      </p:sp>
      <p:sp>
        <p:nvSpPr>
          <p:cNvPr id="243" name="Rectangle 6"/>
          <p:cNvSpPr txBox="1"/>
          <p:nvPr/>
        </p:nvSpPr>
        <p:spPr>
          <a:xfrm>
            <a:off x="1760199" y="1988840"/>
            <a:ext cx="6229365"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1400">
                <a:solidFill>
                  <a:srgbClr val="00326E"/>
                </a:solidFill>
                <a:latin typeface="Brandon Grotesque Medium"/>
                <a:ea typeface="Brandon Grotesque Medium"/>
                <a:cs typeface="Brandon Grotesque Medium"/>
                <a:sym typeface="Brandon Grotesque Medium"/>
              </a:defRPr>
            </a:lvl1pPr>
          </a:lstStyle>
          <a:p>
            <a:pPr/>
            <a:r>
              <a:t>http://reseaupro.univ-paris1.fr/</a:t>
            </a:r>
          </a:p>
        </p:txBody>
      </p:sp>
      <p:sp>
        <p:nvSpPr>
          <p:cNvPr id="244" name="Espace réservé du numéro de diapositive 2"/>
          <p:cNvSpPr txBox="1"/>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5" name="Image 8" descr="Image 8"/>
          <p:cNvPicPr>
            <a:picLocks noChangeAspect="1"/>
          </p:cNvPicPr>
          <p:nvPr/>
        </p:nvPicPr>
        <p:blipFill>
          <a:blip r:embed="rId2">
            <a:extLst/>
          </a:blip>
          <a:stretch>
            <a:fillRect/>
          </a:stretch>
        </p:blipFill>
        <p:spPr>
          <a:xfrm>
            <a:off x="1561806" y="2492896"/>
            <a:ext cx="5683885" cy="306324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itre 1"/>
          <p:cNvSpPr txBox="1"/>
          <p:nvPr>
            <p:ph type="title"/>
          </p:nvPr>
        </p:nvSpPr>
        <p:spPr>
          <a:prstGeom prst="rect">
            <a:avLst/>
          </a:prstGeom>
        </p:spPr>
        <p:txBody>
          <a:bodyPr/>
          <a:lstStyle/>
          <a:p>
            <a:pPr/>
            <a:r>
              <a:t>Conseils pour rédiger un CV</a:t>
            </a:r>
          </a:p>
        </p:txBody>
      </p:sp>
      <p:pic>
        <p:nvPicPr>
          <p:cNvPr id="248" name="Picture 2" descr="Picture 2"/>
          <p:cNvPicPr>
            <a:picLocks noChangeAspect="1"/>
          </p:cNvPicPr>
          <p:nvPr/>
        </p:nvPicPr>
        <p:blipFill>
          <a:blip r:embed="rId2">
            <a:extLst/>
          </a:blip>
          <a:stretch>
            <a:fillRect/>
          </a:stretch>
        </p:blipFill>
        <p:spPr>
          <a:xfrm>
            <a:off x="913062" y="1557908"/>
            <a:ext cx="7403355" cy="453538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Picture 2" descr="Picture 2"/>
          <p:cNvPicPr>
            <a:picLocks noChangeAspect="1"/>
          </p:cNvPicPr>
          <p:nvPr/>
        </p:nvPicPr>
        <p:blipFill>
          <a:blip r:embed="rId2">
            <a:extLst/>
          </a:blip>
          <a:stretch>
            <a:fillRect/>
          </a:stretch>
        </p:blipFill>
        <p:spPr>
          <a:xfrm>
            <a:off x="395536" y="319159"/>
            <a:ext cx="8211143" cy="4565676"/>
          </a:xfrm>
          <a:prstGeom prst="rect">
            <a:avLst/>
          </a:prstGeom>
          <a:ln w="12700">
            <a:miter lim="400000"/>
          </a:ln>
        </p:spPr>
      </p:pic>
      <p:pic>
        <p:nvPicPr>
          <p:cNvPr id="251" name="Picture 3" descr="Picture 3"/>
          <p:cNvPicPr>
            <a:picLocks noChangeAspect="1"/>
          </p:cNvPicPr>
          <p:nvPr/>
        </p:nvPicPr>
        <p:blipFill>
          <a:blip r:embed="rId3">
            <a:extLst/>
          </a:blip>
          <a:srcRect l="0" t="12089" r="0" b="0"/>
          <a:stretch>
            <a:fillRect/>
          </a:stretch>
        </p:blipFill>
        <p:spPr>
          <a:xfrm>
            <a:off x="395536" y="4965108"/>
            <a:ext cx="6286501" cy="98807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Picture 2" descr="Picture 2"/>
          <p:cNvPicPr>
            <a:picLocks noChangeAspect="1"/>
          </p:cNvPicPr>
          <p:nvPr/>
        </p:nvPicPr>
        <p:blipFill>
          <a:blip r:embed="rId2">
            <a:extLst/>
          </a:blip>
          <a:stretch>
            <a:fillRect/>
          </a:stretch>
        </p:blipFill>
        <p:spPr>
          <a:xfrm>
            <a:off x="59771" y="1988840"/>
            <a:ext cx="7868206" cy="2511724"/>
          </a:xfrm>
          <a:prstGeom prst="rect">
            <a:avLst/>
          </a:prstGeom>
          <a:ln w="12700">
            <a:miter lim="400000"/>
          </a:ln>
        </p:spPr>
      </p:pic>
      <p:sp>
        <p:nvSpPr>
          <p:cNvPr id="254" name="ZoneTexte 1"/>
          <p:cNvSpPr txBox="1"/>
          <p:nvPr/>
        </p:nvSpPr>
        <p:spPr>
          <a:xfrm>
            <a:off x="1233343" y="548679"/>
            <a:ext cx="588522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Les rubriques d’un CV</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ZoneTexte 1"/>
          <p:cNvSpPr txBox="1"/>
          <p:nvPr/>
        </p:nvSpPr>
        <p:spPr>
          <a:xfrm>
            <a:off x="1233343" y="548679"/>
            <a:ext cx="588522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Les rubriques d’un CV</a:t>
            </a:r>
          </a:p>
        </p:txBody>
      </p:sp>
      <p:pic>
        <p:nvPicPr>
          <p:cNvPr id="257" name="Picture 2" descr="Picture 2"/>
          <p:cNvPicPr>
            <a:picLocks noChangeAspect="1"/>
          </p:cNvPicPr>
          <p:nvPr/>
        </p:nvPicPr>
        <p:blipFill>
          <a:blip r:embed="rId2">
            <a:extLst/>
          </a:blip>
          <a:stretch>
            <a:fillRect/>
          </a:stretch>
        </p:blipFill>
        <p:spPr>
          <a:xfrm>
            <a:off x="550389" y="1556791"/>
            <a:ext cx="7334725" cy="3415259"/>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ZoneTexte 1"/>
          <p:cNvSpPr txBox="1"/>
          <p:nvPr/>
        </p:nvSpPr>
        <p:spPr>
          <a:xfrm>
            <a:off x="1233343" y="548679"/>
            <a:ext cx="588522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Les rubriques d’un CV</a:t>
            </a:r>
          </a:p>
        </p:txBody>
      </p:sp>
      <p:pic>
        <p:nvPicPr>
          <p:cNvPr id="260" name="Picture 2" descr="Picture 2"/>
          <p:cNvPicPr>
            <a:picLocks noChangeAspect="1"/>
          </p:cNvPicPr>
          <p:nvPr/>
        </p:nvPicPr>
        <p:blipFill>
          <a:blip r:embed="rId2">
            <a:extLst/>
          </a:blip>
          <a:stretch>
            <a:fillRect/>
          </a:stretch>
        </p:blipFill>
        <p:spPr>
          <a:xfrm>
            <a:off x="467543" y="918146"/>
            <a:ext cx="7770132" cy="1765351"/>
          </a:xfrm>
          <a:prstGeom prst="rect">
            <a:avLst/>
          </a:prstGeom>
          <a:ln w="12700">
            <a:miter lim="400000"/>
          </a:ln>
        </p:spPr>
      </p:pic>
      <p:pic>
        <p:nvPicPr>
          <p:cNvPr id="261" name="Picture 3" descr="Picture 3"/>
          <p:cNvPicPr>
            <a:picLocks noChangeAspect="1"/>
          </p:cNvPicPr>
          <p:nvPr/>
        </p:nvPicPr>
        <p:blipFill>
          <a:blip r:embed="rId3">
            <a:extLst/>
          </a:blip>
          <a:stretch>
            <a:fillRect/>
          </a:stretch>
        </p:blipFill>
        <p:spPr>
          <a:xfrm>
            <a:off x="585631" y="2694383"/>
            <a:ext cx="7128792" cy="1009651"/>
          </a:xfrm>
          <a:prstGeom prst="rect">
            <a:avLst/>
          </a:prstGeom>
          <a:ln w="12700">
            <a:miter lim="400000"/>
          </a:ln>
        </p:spPr>
      </p:pic>
      <p:pic>
        <p:nvPicPr>
          <p:cNvPr id="262" name="Picture 4" descr="Picture 4"/>
          <p:cNvPicPr>
            <a:picLocks noChangeAspect="1"/>
          </p:cNvPicPr>
          <p:nvPr/>
        </p:nvPicPr>
        <p:blipFill>
          <a:blip r:embed="rId4">
            <a:extLst/>
          </a:blip>
          <a:srcRect l="0" t="4384" r="0" b="0"/>
          <a:stretch>
            <a:fillRect/>
          </a:stretch>
        </p:blipFill>
        <p:spPr>
          <a:xfrm>
            <a:off x="755576" y="3704032"/>
            <a:ext cx="6570664" cy="313294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ZoneTexte 1"/>
          <p:cNvSpPr txBox="1"/>
          <p:nvPr/>
        </p:nvSpPr>
        <p:spPr>
          <a:xfrm>
            <a:off x="1233343" y="548679"/>
            <a:ext cx="588522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Les rubriques d’un CV</a:t>
            </a:r>
          </a:p>
        </p:txBody>
      </p:sp>
      <p:pic>
        <p:nvPicPr>
          <p:cNvPr id="265" name="Picture 2" descr="Picture 2"/>
          <p:cNvPicPr>
            <a:picLocks noChangeAspect="1"/>
          </p:cNvPicPr>
          <p:nvPr/>
        </p:nvPicPr>
        <p:blipFill>
          <a:blip r:embed="rId2">
            <a:extLst/>
          </a:blip>
          <a:stretch>
            <a:fillRect/>
          </a:stretch>
        </p:blipFill>
        <p:spPr>
          <a:xfrm>
            <a:off x="755576" y="1268759"/>
            <a:ext cx="6624736" cy="5392416"/>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Picture 2" descr="Picture 2"/>
          <p:cNvPicPr>
            <a:picLocks noChangeAspect="1"/>
          </p:cNvPicPr>
          <p:nvPr/>
        </p:nvPicPr>
        <p:blipFill>
          <a:blip r:embed="rId2">
            <a:extLst/>
          </a:blip>
          <a:stretch>
            <a:fillRect/>
          </a:stretch>
        </p:blipFill>
        <p:spPr>
          <a:xfrm>
            <a:off x="662299" y="1"/>
            <a:ext cx="7160901" cy="6281738"/>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itre 1"/>
          <p:cNvSpPr txBox="1"/>
          <p:nvPr>
            <p:ph type="title"/>
          </p:nvPr>
        </p:nvSpPr>
        <p:spPr>
          <a:prstGeom prst="rect">
            <a:avLst/>
          </a:prstGeom>
        </p:spPr>
        <p:txBody>
          <a:bodyPr/>
          <a:lstStyle/>
          <a:p>
            <a:pPr/>
            <a:r>
              <a:t>Quelques conseils</a:t>
            </a:r>
          </a:p>
        </p:txBody>
      </p:sp>
      <p:sp>
        <p:nvSpPr>
          <p:cNvPr id="270" name="Espace réservé du contenu 2"/>
          <p:cNvSpPr txBox="1"/>
          <p:nvPr>
            <p:ph type="body" idx="1"/>
          </p:nvPr>
        </p:nvSpPr>
        <p:spPr>
          <a:xfrm>
            <a:off x="457200" y="1600200"/>
            <a:ext cx="8229600" cy="4525963"/>
          </a:xfrm>
          <a:prstGeom prst="rect">
            <a:avLst/>
          </a:prstGeom>
        </p:spPr>
        <p:txBody>
          <a:bodyPr/>
          <a:lstStyle/>
          <a:p>
            <a:pPr/>
            <a:r>
              <a:t>Connaître le secteur professionnel concerné</a:t>
            </a:r>
          </a:p>
          <a:p>
            <a:pPr lvl="1" marL="742950" indent="-285750">
              <a:spcBef>
                <a:spcPts val="600"/>
              </a:spcBef>
              <a:defRPr sz="2800"/>
            </a:pPr>
            <a:r>
              <a:t>Nature de l’emploi</a:t>
            </a:r>
          </a:p>
          <a:p>
            <a:pPr lvl="1" marL="742950" indent="-285750">
              <a:spcBef>
                <a:spcPts val="600"/>
              </a:spcBef>
              <a:defRPr sz="2800"/>
            </a:pPr>
            <a:r>
              <a:t>Nature des missions</a:t>
            </a:r>
          </a:p>
          <a:p>
            <a:pPr/>
            <a:r>
              <a:t>Préciser son projet professionnel et dégager une stratégie adaptée</a:t>
            </a:r>
          </a:p>
          <a:p>
            <a:pPr/>
            <a:r>
              <a:t>Viser la qualité et non la quantité</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itre 1"/>
          <p:cNvSpPr txBox="1"/>
          <p:nvPr>
            <p:ph type="title"/>
          </p:nvPr>
        </p:nvSpPr>
        <p:spPr>
          <a:prstGeom prst="rect">
            <a:avLst/>
          </a:prstGeom>
        </p:spPr>
        <p:txBody>
          <a:bodyPr/>
          <a:lstStyle>
            <a:lvl1pPr defTabSz="832104">
              <a:defRPr sz="3549"/>
            </a:lvl1pPr>
          </a:lstStyle>
          <a:p>
            <a:pPr/>
            <a:r>
              <a:t>Expérience en milieu professionnel (stage)</a:t>
            </a:r>
          </a:p>
        </p:txBody>
      </p:sp>
      <p:sp>
        <p:nvSpPr>
          <p:cNvPr id="273" name="Espace réservé du contenu 2"/>
          <p:cNvSpPr txBox="1"/>
          <p:nvPr>
            <p:ph type="body" idx="1"/>
          </p:nvPr>
        </p:nvSpPr>
        <p:spPr>
          <a:xfrm>
            <a:off x="457200" y="1600200"/>
            <a:ext cx="8229600" cy="4525963"/>
          </a:xfrm>
          <a:prstGeom prst="rect">
            <a:avLst/>
          </a:prstGeom>
        </p:spPr>
        <p:txBody>
          <a:bodyPr/>
          <a:lstStyle/>
          <a:p>
            <a:pPr/>
            <a:r>
              <a:t>175 h, soit 25 jours, soit 5 semaines temps plein (possibilité de fractionnement et d’aménagement)</a:t>
            </a:r>
          </a:p>
          <a:p>
            <a:pPr/>
            <a:r>
              <a:t>Dans le secteur culturel au sens large</a:t>
            </a:r>
          </a:p>
          <a:p>
            <a:pPr/>
            <a:r>
              <a:t>Avant le 30 mars 2022</a:t>
            </a:r>
          </a:p>
          <a:p>
            <a:pPr/>
            <a:r>
              <a:t>Avec une convention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ous-titre 1"/>
          <p:cNvSpPr txBox="1"/>
          <p:nvPr>
            <p:ph type="body" idx="4294967295"/>
          </p:nvPr>
        </p:nvSpPr>
        <p:spPr>
          <a:xfrm>
            <a:off x="457171" y="314174"/>
            <a:ext cx="8228763" cy="5775666"/>
          </a:xfrm>
          <a:prstGeom prst="rect">
            <a:avLst/>
          </a:prstGeom>
        </p:spPr>
        <p:txBody>
          <a:bodyPr anchor="ctr"/>
          <a:lstStyle/>
          <a:p>
            <a:pPr marL="0" indent="0" algn="ctr">
              <a:buSzTx/>
              <a:buNone/>
              <a:defRPr>
                <a:solidFill>
                  <a:srgbClr val="FF420E"/>
                </a:solidFill>
                <a:latin typeface="Georgia"/>
                <a:ea typeface="Georgia"/>
                <a:cs typeface="Georgia"/>
                <a:sym typeface="Georgia"/>
              </a:defRPr>
            </a:pPr>
            <a:r>
              <a:t>Emplois directs</a:t>
            </a:r>
            <a:r>
              <a:rPr>
                <a:solidFill>
                  <a:srgbClr val="000000"/>
                </a:solidFill>
              </a:rPr>
              <a:t> : </a:t>
            </a:r>
            <a:r>
              <a:rPr b="1">
                <a:solidFill>
                  <a:srgbClr val="000000"/>
                </a:solidFill>
              </a:rPr>
              <a:t>env. 50 0</a:t>
            </a:r>
            <a:r>
              <a:rPr b="1">
                <a:solidFill>
                  <a:srgbClr val="000000"/>
                </a:solidFill>
              </a:rPr>
              <a:t>00</a:t>
            </a:r>
            <a:endParaRPr b="1"/>
          </a:p>
          <a:p>
            <a:pPr marL="0" indent="0" algn="ctr">
              <a:buSzTx/>
              <a:buNone/>
              <a:defRPr>
                <a:latin typeface="Georgia"/>
                <a:ea typeface="Georgia"/>
                <a:cs typeface="Georgia"/>
                <a:sym typeface="Georgia"/>
              </a:defRPr>
            </a:pPr>
          </a:p>
          <a:p>
            <a:pPr marL="0" indent="0" algn="ctr">
              <a:buSzTx/>
              <a:buNone/>
              <a:defRPr>
                <a:solidFill>
                  <a:srgbClr val="FF6633"/>
                </a:solidFill>
                <a:latin typeface="Georgia"/>
                <a:ea typeface="Georgia"/>
                <a:cs typeface="Georgia"/>
                <a:sym typeface="Georgia"/>
              </a:defRPr>
            </a:pPr>
            <a:r>
              <a:t>Emplois indirects</a:t>
            </a:r>
            <a:r>
              <a:rPr>
                <a:solidFill>
                  <a:srgbClr val="000000"/>
                </a:solidFill>
              </a:rPr>
              <a:t> : </a:t>
            </a:r>
            <a:r>
              <a:rPr b="1">
                <a:solidFill>
                  <a:srgbClr val="000000"/>
                </a:solidFill>
              </a:rPr>
              <a:t>env</a:t>
            </a:r>
            <a:r>
              <a:rPr>
                <a:solidFill>
                  <a:srgbClr val="000000"/>
                </a:solidFill>
              </a:rPr>
              <a:t>. </a:t>
            </a:r>
            <a:r>
              <a:rPr b="1">
                <a:solidFill>
                  <a:srgbClr val="000000"/>
                </a:solidFill>
              </a:rPr>
              <a:t>2</a:t>
            </a:r>
            <a:r>
              <a:rPr b="1">
                <a:solidFill>
                  <a:srgbClr val="000000"/>
                </a:solidFill>
              </a:rPr>
              <a:t>50</a:t>
            </a:r>
            <a:r>
              <a:rPr b="1">
                <a:solidFill>
                  <a:srgbClr val="000000"/>
                </a:solidFill>
              </a:rPr>
              <a:t> </a:t>
            </a:r>
            <a:r>
              <a:rPr b="1">
                <a:solidFill>
                  <a:srgbClr val="000000"/>
                </a:solidFill>
              </a:rPr>
              <a:t>0</a:t>
            </a:r>
            <a:r>
              <a:rPr b="1">
                <a:solidFill>
                  <a:srgbClr val="000000"/>
                </a:solidFill>
              </a:rPr>
              <a:t>00</a:t>
            </a:r>
            <a:r>
              <a:rPr>
                <a:solidFill>
                  <a:srgbClr val="000000"/>
                </a:solidFill>
              </a:rPr>
              <a:t> emplois</a:t>
            </a:r>
            <a:endParaRPr>
              <a:solidFill>
                <a:srgbClr val="000000"/>
              </a:solidFill>
            </a:endParaRPr>
          </a:p>
          <a:p>
            <a:pPr marL="0" indent="0" algn="ctr">
              <a:buSzTx/>
              <a:buNone/>
              <a:defRPr>
                <a:latin typeface="Georgia"/>
                <a:ea typeface="Georgia"/>
                <a:cs typeface="Georgia"/>
                <a:sym typeface="Georgia"/>
              </a:defRPr>
            </a:pPr>
            <a:r>
              <a:t>(dont les 2 / 3 : tourisme, restauration-hôtellerie)</a:t>
            </a:r>
          </a:p>
          <a:p>
            <a:pPr marL="0" indent="0" algn="ctr">
              <a:buSzTx/>
              <a:buNone/>
              <a:defRPr>
                <a:latin typeface="Georgia"/>
                <a:ea typeface="Georgia"/>
                <a:cs typeface="Georgia"/>
                <a:sym typeface="Georgia"/>
              </a:defRPr>
            </a:pPr>
          </a:p>
          <a:p>
            <a:pPr marL="0" indent="0" algn="ctr">
              <a:buSzTx/>
              <a:buNone/>
              <a:defRPr>
                <a:solidFill>
                  <a:srgbClr val="FF6633"/>
                </a:solidFill>
                <a:latin typeface="Georgia"/>
                <a:ea typeface="Georgia"/>
                <a:cs typeface="Georgia"/>
                <a:sym typeface="Georgia"/>
              </a:defRPr>
            </a:pPr>
            <a:r>
              <a:t>Emplois induits</a:t>
            </a:r>
            <a:r>
              <a:rPr>
                <a:solidFill>
                  <a:srgbClr val="000000"/>
                </a:solidFill>
              </a:rPr>
              <a:t> : </a:t>
            </a:r>
            <a:r>
              <a:rPr b="1">
                <a:solidFill>
                  <a:srgbClr val="000000"/>
                </a:solidFill>
              </a:rPr>
              <a:t>100</a:t>
            </a:r>
            <a:r>
              <a:rPr b="1">
                <a:solidFill>
                  <a:srgbClr val="000000"/>
                </a:solidFill>
              </a:rPr>
              <a:t> 000</a:t>
            </a:r>
            <a:r>
              <a:rPr>
                <a:solidFill>
                  <a:srgbClr val="000000"/>
                </a:solidFill>
              </a:rPr>
              <a:t> emplois</a:t>
            </a:r>
            <a:endParaRPr>
              <a:solidFill>
                <a:srgbClr val="000000"/>
              </a:solidFill>
            </a:endParaRPr>
          </a:p>
          <a:p>
            <a:pPr marL="0" indent="0" algn="ctr">
              <a:buSzTx/>
              <a:buNone/>
              <a:defRPr>
                <a:latin typeface="Georgia"/>
                <a:ea typeface="Georgia"/>
                <a:cs typeface="Georgia"/>
                <a:sym typeface="Georgia"/>
              </a:defRPr>
            </a:pPr>
          </a:p>
          <a:p>
            <a:pPr marL="0" indent="0" algn="ctr">
              <a:buSzTx/>
              <a:buNone/>
              <a:defRPr>
                <a:latin typeface="Georgia"/>
                <a:ea typeface="Georgia"/>
                <a:cs typeface="Georgia"/>
                <a:sym typeface="Georgia"/>
              </a:defRPr>
            </a:pPr>
            <a:r>
              <a:t>Total : En gros, </a:t>
            </a:r>
            <a:r>
              <a:t>40</a:t>
            </a:r>
            <a:r>
              <a:t>0 000 emplois</a:t>
            </a:r>
            <a:r>
              <a:t> en 2019</a:t>
            </a:r>
            <a:r>
              <a:t>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Titre 1"/>
          <p:cNvSpPr txBox="1"/>
          <p:nvPr>
            <p:ph type="title"/>
          </p:nvPr>
        </p:nvSpPr>
        <p:spPr>
          <a:prstGeom prst="rect">
            <a:avLst/>
          </a:prstGeom>
        </p:spPr>
        <p:txBody>
          <a:bodyPr/>
          <a:lstStyle/>
          <a:p>
            <a:pPr/>
            <a:r>
              <a:t>Rappels sur le stage obligatoire</a:t>
            </a:r>
          </a:p>
        </p:txBody>
      </p:sp>
      <p:sp>
        <p:nvSpPr>
          <p:cNvPr id="276" name="Espace réservé du contenu 2"/>
          <p:cNvSpPr txBox="1"/>
          <p:nvPr>
            <p:ph type="body" idx="1"/>
          </p:nvPr>
        </p:nvSpPr>
        <p:spPr>
          <a:xfrm>
            <a:off x="457200" y="1600200"/>
            <a:ext cx="8229600" cy="4525963"/>
          </a:xfrm>
          <a:prstGeom prst="rect">
            <a:avLst/>
          </a:prstGeom>
        </p:spPr>
        <p:txBody>
          <a:bodyPr/>
          <a:lstStyle/>
          <a:p>
            <a:pPr/>
            <a:r>
              <a:t>Rapport rendu sous forme papier au responsable ET sous forme numérique sur l’EPI pour le 30 mars 2022.</a:t>
            </a:r>
          </a:p>
          <a:p>
            <a:pPr/>
            <a:r>
              <a:t>Si plusieurs expériences professionnelles ont été réalisées, le rapport comprendra autant de parties que ces expériences.</a:t>
            </a:r>
          </a:p>
          <a:p>
            <a:pPr/>
            <a:r>
              <a:t>Circulaire stage en ligne sur le site internet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itre 1"/>
          <p:cNvSpPr txBox="1"/>
          <p:nvPr>
            <p:ph type="title"/>
          </p:nvPr>
        </p:nvSpPr>
        <p:spPr>
          <a:prstGeom prst="rect">
            <a:avLst/>
          </a:prstGeom>
        </p:spPr>
        <p:txBody>
          <a:bodyPr/>
          <a:lstStyle>
            <a:lvl1pPr>
              <a:defRPr sz="3900"/>
            </a:lvl1pPr>
          </a:lstStyle>
          <a:p>
            <a:pPr/>
            <a:r>
              <a:t>Inscription pédagogique Semestre 2</a:t>
            </a:r>
          </a:p>
        </p:txBody>
      </p:sp>
      <p:sp>
        <p:nvSpPr>
          <p:cNvPr id="279" name="Espace réservé du contenu 2"/>
          <p:cNvSpPr txBox="1"/>
          <p:nvPr>
            <p:ph type="body" idx="1"/>
          </p:nvPr>
        </p:nvSpPr>
        <p:spPr>
          <a:xfrm>
            <a:off x="457200" y="1600200"/>
            <a:ext cx="8229600" cy="4525963"/>
          </a:xfrm>
          <a:prstGeom prst="rect">
            <a:avLst/>
          </a:prstGeom>
        </p:spPr>
        <p:txBody>
          <a:bodyPr/>
          <a:lstStyle/>
          <a:p>
            <a:pPr/>
            <a:r>
              <a:t>IP S2 : remplir la fiche et la renvoyer par mail (</a:t>
            </a:r>
            <a:r>
              <a:rPr u="sng">
                <a:solidFill>
                  <a:srgbClr val="0000FF"/>
                </a:solidFill>
                <a:uFill>
                  <a:solidFill>
                    <a:srgbClr val="0000FF"/>
                  </a:solidFill>
                </a:uFill>
                <a:hlinkClick r:id="rId2" invalidUrl="" action="" tgtFrame="" tooltip="" history="1" highlightClick="0" endSnd="0"/>
              </a:rPr>
              <a:t>Masters1UFR03@univ-paris1.fr</a:t>
            </a:r>
            <a:r>
              <a:t>) au plus tard le jeudi 25 novembre 2021 à 12h</a:t>
            </a:r>
          </a:p>
          <a:p>
            <a:pPr/>
            <a:r>
              <a:t>Choix UE 1 + UE 2</a:t>
            </a:r>
          </a:p>
          <a:p>
            <a:pPr/>
            <a:r>
              <a:t>Le choix du TD de langue se fera sur reservalang en janvier 2022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ZoneTexte 1"/>
          <p:cNvSpPr txBox="1"/>
          <p:nvPr/>
        </p:nvSpPr>
        <p:spPr>
          <a:xfrm>
            <a:off x="5121776" y="6309319"/>
            <a:ext cx="3796993"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Chiffres de 2014 publiés en 2017</a:t>
            </a:r>
          </a:p>
        </p:txBody>
      </p:sp>
      <p:pic>
        <p:nvPicPr>
          <p:cNvPr id="109" name="Picture 1" descr="Picture 1"/>
          <p:cNvPicPr>
            <a:picLocks noChangeAspect="1"/>
          </p:cNvPicPr>
          <p:nvPr/>
        </p:nvPicPr>
        <p:blipFill>
          <a:blip r:embed="rId2">
            <a:extLst/>
          </a:blip>
          <a:srcRect l="0" t="0" r="4855" b="0"/>
          <a:stretch>
            <a:fillRect/>
          </a:stretch>
        </p:blipFill>
        <p:spPr>
          <a:xfrm>
            <a:off x="-19941" y="1628800"/>
            <a:ext cx="8984430" cy="345279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Sous-titre 1"/>
          <p:cNvSpPr txBox="1"/>
          <p:nvPr>
            <p:ph type="body" idx="4294967295"/>
          </p:nvPr>
        </p:nvSpPr>
        <p:spPr>
          <a:xfrm>
            <a:off x="251520" y="314174"/>
            <a:ext cx="8712969" cy="6139161"/>
          </a:xfrm>
          <a:prstGeom prst="rect">
            <a:avLst/>
          </a:prstGeom>
        </p:spPr>
        <p:txBody>
          <a:bodyPr anchor="ctr"/>
          <a:lstStyle/>
          <a:p>
            <a:pPr marL="0" indent="0" algn="ctr">
              <a:buSzTx/>
              <a:buNone/>
              <a:defRPr b="1">
                <a:latin typeface="Georgia"/>
                <a:ea typeface="Georgia"/>
                <a:cs typeface="Georgia"/>
                <a:sym typeface="Georgia"/>
              </a:defRPr>
            </a:pPr>
            <a:r>
              <a:t>L’emploi dans le secteur du patrimoine:</a:t>
            </a:r>
          </a:p>
          <a:p>
            <a:pPr marL="0" indent="0" algn="ctr">
              <a:buSzTx/>
              <a:buNone/>
              <a:defRPr b="1">
                <a:latin typeface="Georgia"/>
                <a:ea typeface="Georgia"/>
                <a:cs typeface="Georgia"/>
                <a:sym typeface="Georgia"/>
              </a:defRPr>
            </a:pPr>
            <a:r>
              <a:t>Statut de l’employeur </a:t>
            </a:r>
            <a:r>
              <a:t>(</a:t>
            </a:r>
            <a:r>
              <a:t>&amp; strates chronologiques</a:t>
            </a:r>
            <a:r>
              <a:t>)</a:t>
            </a:r>
          </a:p>
          <a:p>
            <a:pPr marL="0" indent="0" algn="ctr">
              <a:buSzTx/>
              <a:buNone/>
              <a:defRPr>
                <a:latin typeface="Georgia"/>
                <a:ea typeface="Georgia"/>
                <a:cs typeface="Georgia"/>
                <a:sym typeface="Georgia"/>
              </a:defRPr>
            </a:pPr>
          </a:p>
          <a:p>
            <a:pPr algn="ctr">
              <a:buSzPct val="45000"/>
              <a:buFontTx/>
              <a:buChar char="-"/>
              <a:defRPr>
                <a:latin typeface="Georgia"/>
                <a:ea typeface="Georgia"/>
                <a:cs typeface="Georgia"/>
                <a:sym typeface="Georgia"/>
              </a:defRPr>
            </a:pPr>
            <a:r>
              <a:t>secteur </a:t>
            </a:r>
            <a:r>
              <a:rPr b="1"/>
              <a:t>public</a:t>
            </a:r>
            <a:r>
              <a:t>	(environ 2/3, en baisse)</a:t>
            </a:r>
          </a:p>
          <a:p>
            <a:pPr marL="0" indent="0" algn="ctr">
              <a:buSzTx/>
              <a:buNone/>
              <a:defRPr>
                <a:latin typeface="Georgia"/>
                <a:ea typeface="Georgia"/>
                <a:cs typeface="Georgia"/>
                <a:sym typeface="Georgia"/>
              </a:defRPr>
            </a:pPr>
          </a:p>
          <a:p>
            <a:pPr marL="0" indent="0" algn="ctr">
              <a:buSzTx/>
              <a:buNone/>
              <a:defRPr>
                <a:latin typeface="Georgia"/>
                <a:ea typeface="Georgia"/>
                <a:cs typeface="Georgia"/>
                <a:sym typeface="Georgia"/>
              </a:defRPr>
            </a:pPr>
            <a:r>
              <a:t>	</a:t>
            </a:r>
          </a:p>
          <a:p>
            <a:pPr marL="0" indent="0" algn="ctr">
              <a:buSzTx/>
              <a:buNone/>
              <a:defRPr>
                <a:latin typeface="Georgia"/>
                <a:ea typeface="Georgia"/>
                <a:cs typeface="Georgia"/>
                <a:sym typeface="Georgia"/>
              </a:defRPr>
            </a:pPr>
            <a:r>
              <a:t>- secteur </a:t>
            </a:r>
            <a:r>
              <a:rPr b="1"/>
              <a:t>privé</a:t>
            </a:r>
            <a:r>
              <a:t> 	(environ 1/3, en hausse)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ous-titre 1"/>
          <p:cNvSpPr txBox="1"/>
          <p:nvPr>
            <p:ph type="body" idx="4294967295"/>
          </p:nvPr>
        </p:nvSpPr>
        <p:spPr>
          <a:xfrm>
            <a:off x="424843" y="326584"/>
            <a:ext cx="8228763" cy="5775666"/>
          </a:xfrm>
          <a:prstGeom prst="rect">
            <a:avLst/>
          </a:prstGeom>
        </p:spPr>
        <p:txBody>
          <a:bodyPr anchor="ctr"/>
          <a:lstStyle/>
          <a:p>
            <a:pPr marL="0" indent="0" algn="ctr">
              <a:buSzTx/>
              <a:buNone/>
              <a:defRPr b="1">
                <a:latin typeface="Georgia"/>
                <a:ea typeface="Georgia"/>
                <a:cs typeface="Georgia"/>
                <a:sym typeface="Georgia"/>
              </a:defRPr>
            </a:pPr>
            <a:r>
              <a:t>Statut de l’employeur &amp; strates chronologiques</a:t>
            </a:r>
          </a:p>
          <a:p>
            <a:pPr marL="0" indent="0" algn="ctr">
              <a:buSzTx/>
              <a:buNone/>
              <a:defRPr>
                <a:latin typeface="Georgia"/>
                <a:ea typeface="Georgia"/>
                <a:cs typeface="Georgia"/>
                <a:sym typeface="Georgia"/>
              </a:defRPr>
            </a:pPr>
          </a:p>
          <a:p>
            <a:pPr marL="0" indent="0" algn="ctr">
              <a:buSzTx/>
              <a:buNone/>
              <a:defRPr i="1">
                <a:latin typeface="Georgia"/>
                <a:ea typeface="Georgia"/>
                <a:cs typeface="Georgia"/>
                <a:sym typeface="Georgia"/>
              </a:defRPr>
            </a:pPr>
            <a:r>
              <a:t>- secteur public</a:t>
            </a:r>
          </a:p>
          <a:p>
            <a:pPr marL="0" indent="0">
              <a:buSzTx/>
              <a:buNone/>
              <a:defRPr b="1">
                <a:latin typeface="Georgia"/>
                <a:ea typeface="Georgia"/>
                <a:cs typeface="Georgia"/>
                <a:sym typeface="Georgia"/>
              </a:defRPr>
            </a:pPr>
            <a:r>
              <a:t>Fonction publique </a:t>
            </a:r>
            <a:r>
              <a:rPr u="sng"/>
              <a:t>nationale</a:t>
            </a:r>
            <a:endParaRPr u="sng"/>
          </a:p>
          <a:p>
            <a:pPr marL="0" indent="0">
              <a:buSzTx/>
              <a:buNone/>
              <a:defRPr>
                <a:latin typeface="Georgia"/>
                <a:ea typeface="Georgia"/>
                <a:cs typeface="Georgia"/>
                <a:sym typeface="Georgia"/>
              </a:defRPr>
            </a:pPr>
            <a:r>
              <a:t>		</a:t>
            </a:r>
          </a:p>
          <a:p>
            <a:pPr marL="0" indent="0">
              <a:buSzTx/>
              <a:buNone/>
              <a:defRPr b="1">
                <a:latin typeface="Georgia"/>
                <a:ea typeface="Georgia"/>
                <a:cs typeface="Georgia"/>
                <a:sym typeface="Georgia"/>
              </a:defRPr>
            </a:pPr>
            <a:r>
              <a:t>/ fonction publique </a:t>
            </a:r>
            <a:r>
              <a:rPr u="sng"/>
              <a:t>territoriale</a:t>
            </a:r>
            <a:endParaRPr u="sng"/>
          </a:p>
          <a:p>
            <a:pPr marL="0" indent="0">
              <a:buSzTx/>
              <a:buNone/>
              <a:defRPr>
                <a:latin typeface="Georgia"/>
                <a:ea typeface="Georgia"/>
                <a:cs typeface="Georgia"/>
                <a:sym typeface="Georgia"/>
              </a:defRPr>
            </a:pP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ous-titre 1"/>
          <p:cNvSpPr txBox="1"/>
          <p:nvPr>
            <p:ph type="body" idx="4294967295"/>
          </p:nvPr>
        </p:nvSpPr>
        <p:spPr>
          <a:xfrm>
            <a:off x="179512" y="316788"/>
            <a:ext cx="8964488" cy="6182456"/>
          </a:xfrm>
          <a:prstGeom prst="rect">
            <a:avLst/>
          </a:prstGeom>
        </p:spPr>
        <p:txBody>
          <a:bodyPr anchor="ctr"/>
          <a:lstStyle/>
          <a:p>
            <a:pPr marL="0" indent="0" algn="ctr">
              <a:spcBef>
                <a:spcPts val="500"/>
              </a:spcBef>
              <a:buSzTx/>
              <a:buNone/>
              <a:defRPr b="1" sz="2400">
                <a:latin typeface="Georgia"/>
                <a:ea typeface="Georgia"/>
                <a:cs typeface="Georgia"/>
                <a:sym typeface="Georgia"/>
              </a:defRPr>
            </a:pPr>
            <a:r>
              <a:t>Statut de l’employeur &amp; strates chronologiques</a:t>
            </a:r>
          </a:p>
          <a:p>
            <a:pPr marL="0" indent="0" algn="ctr">
              <a:spcBef>
                <a:spcPts val="500"/>
              </a:spcBef>
              <a:buSzTx/>
              <a:buNone/>
              <a:defRPr i="1" sz="2400">
                <a:latin typeface="Georgia"/>
                <a:ea typeface="Georgia"/>
                <a:cs typeface="Georgia"/>
                <a:sym typeface="Georgia"/>
              </a:defRPr>
            </a:pPr>
            <a:r>
              <a:t>- secteur public</a:t>
            </a:r>
          </a:p>
          <a:p>
            <a:pPr marL="0" indent="0" algn="ctr">
              <a:spcBef>
                <a:spcPts val="500"/>
              </a:spcBef>
              <a:buSzTx/>
              <a:buNone/>
              <a:defRPr i="1" sz="2400">
                <a:latin typeface="Georgia"/>
                <a:ea typeface="Georgia"/>
                <a:cs typeface="Georgia"/>
                <a:sym typeface="Georgia"/>
              </a:defRPr>
            </a:pPr>
          </a:p>
          <a:p>
            <a:pPr marL="0" indent="0">
              <a:spcBef>
                <a:spcPts val="500"/>
              </a:spcBef>
              <a:buSzTx/>
              <a:buNone/>
              <a:defRPr b="1" sz="2400">
                <a:latin typeface="Georgia"/>
                <a:ea typeface="Georgia"/>
                <a:cs typeface="Georgia"/>
                <a:sym typeface="Georgia"/>
              </a:defRPr>
            </a:pPr>
            <a:r>
              <a:t>Fonction publique nationale</a:t>
            </a:r>
          </a:p>
          <a:p>
            <a:pPr marL="0" indent="0">
              <a:spcBef>
                <a:spcPts val="500"/>
              </a:spcBef>
              <a:buSzTx/>
              <a:buNone/>
              <a:defRPr sz="2400">
                <a:latin typeface="Georgia"/>
                <a:ea typeface="Georgia"/>
                <a:cs typeface="Georgia"/>
                <a:sym typeface="Georgia"/>
              </a:defRPr>
            </a:pPr>
            <a:r>
              <a:t>	L’Etat</a:t>
            </a:r>
            <a:r>
              <a:t> (ministère et </a:t>
            </a:r>
            <a:r>
              <a:t>Drac</a:t>
            </a:r>
            <a:r>
              <a:t>)</a:t>
            </a:r>
          </a:p>
          <a:p>
            <a:pPr marL="0" indent="0">
              <a:spcBef>
                <a:spcPts val="500"/>
              </a:spcBef>
              <a:buSzTx/>
              <a:buNone/>
              <a:defRPr sz="2400">
                <a:latin typeface="Georgia"/>
                <a:ea typeface="Georgia"/>
                <a:cs typeface="Georgia"/>
                <a:sym typeface="Georgia"/>
              </a:defRPr>
            </a:pPr>
            <a:r>
              <a:t>		EPA et EPIC</a:t>
            </a:r>
          </a:p>
          <a:p>
            <a:pPr marL="0" indent="0">
              <a:spcBef>
                <a:spcPts val="500"/>
              </a:spcBef>
              <a:buSzTx/>
              <a:buNone/>
              <a:defRPr b="1" sz="2400">
                <a:latin typeface="Georgia"/>
                <a:ea typeface="Georgia"/>
                <a:cs typeface="Georgia"/>
                <a:sym typeface="Georgia"/>
              </a:defRPr>
            </a:pPr>
            <a:r>
              <a:t>/ fonction publique territoriale</a:t>
            </a:r>
          </a:p>
          <a:p>
            <a:pPr marL="0" indent="0">
              <a:spcBef>
                <a:spcPts val="500"/>
              </a:spcBef>
              <a:buSzTx/>
              <a:buNone/>
              <a:defRPr sz="2400">
                <a:latin typeface="Georgia"/>
                <a:ea typeface="Georgia"/>
                <a:cs typeface="Georgia"/>
                <a:sym typeface="Georgia"/>
              </a:defRPr>
            </a:pPr>
            <a:r>
              <a:t>	Communes</a:t>
            </a:r>
          </a:p>
          <a:p>
            <a:pPr marL="0" indent="0">
              <a:spcBef>
                <a:spcPts val="500"/>
              </a:spcBef>
              <a:buSzTx/>
              <a:buNone/>
              <a:defRPr sz="2400">
                <a:latin typeface="Georgia"/>
                <a:ea typeface="Georgia"/>
                <a:cs typeface="Georgia"/>
                <a:sym typeface="Georgia"/>
              </a:defRPr>
            </a:pPr>
            <a:r>
              <a:t>		Départements</a:t>
            </a:r>
            <a:r>
              <a:t> (conseil général)</a:t>
            </a:r>
          </a:p>
          <a:p>
            <a:pPr marL="0" indent="0">
              <a:spcBef>
                <a:spcPts val="500"/>
              </a:spcBef>
              <a:buSzTx/>
              <a:buNone/>
              <a:defRPr sz="2400">
                <a:latin typeface="Georgia"/>
                <a:ea typeface="Georgia"/>
                <a:cs typeface="Georgia"/>
                <a:sym typeface="Georgia"/>
              </a:defRPr>
            </a:pPr>
            <a:r>
              <a:t>				Régions</a:t>
            </a:r>
            <a:r>
              <a:t> (conseil régional)</a:t>
            </a:r>
          </a:p>
          <a:p>
            <a:pPr marL="0" indent="0">
              <a:spcBef>
                <a:spcPts val="500"/>
              </a:spcBef>
              <a:buSzTx/>
              <a:buNone/>
              <a:defRPr sz="2400">
                <a:latin typeface="Georgia"/>
                <a:ea typeface="Georgia"/>
                <a:cs typeface="Georgia"/>
                <a:sym typeface="Georgia"/>
              </a:defRPr>
            </a:pPr>
            <a:r>
              <a:t>					</a:t>
            </a:r>
            <a:r>
              <a:t>+ agglomérations</a:t>
            </a:r>
            <a:r>
              <a:t>, réseaux</a:t>
            </a:r>
            <a:r>
              <a:t> 						 intercommunaux</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ous-titre 1"/>
          <p:cNvSpPr txBox="1"/>
          <p:nvPr>
            <p:ph type="body" idx="4294967295"/>
          </p:nvPr>
        </p:nvSpPr>
        <p:spPr>
          <a:xfrm>
            <a:off x="457171" y="316460"/>
            <a:ext cx="8228763" cy="5775666"/>
          </a:xfrm>
          <a:prstGeom prst="rect">
            <a:avLst/>
          </a:prstGeom>
        </p:spPr>
        <p:txBody>
          <a:bodyPr anchor="ctr"/>
          <a:lstStyle/>
          <a:p>
            <a:pPr marL="0" indent="0" algn="ctr">
              <a:buSzTx/>
              <a:buNone/>
              <a:defRPr b="1">
                <a:latin typeface="Georgia"/>
                <a:ea typeface="Georgia"/>
                <a:cs typeface="Georgia"/>
                <a:sym typeface="Georgia"/>
              </a:defRPr>
            </a:pPr>
            <a:r>
              <a:t>Statut de l’employeur &amp; strates chronologiques</a:t>
            </a:r>
          </a:p>
          <a:p>
            <a:pPr marL="414725" indent="-414725">
              <a:buSzPct val="45000"/>
              <a:buFontTx/>
              <a:buChar char="-"/>
              <a:defRPr i="1">
                <a:latin typeface="Georgia"/>
                <a:ea typeface="Georgia"/>
                <a:cs typeface="Georgia"/>
                <a:sym typeface="Georgia"/>
              </a:defRPr>
            </a:pPr>
            <a:r>
              <a:t>secteur public</a:t>
            </a:r>
          </a:p>
          <a:p>
            <a:pPr marL="0" indent="0">
              <a:buSzTx/>
              <a:buNone/>
              <a:defRPr>
                <a:latin typeface="Georgia"/>
                <a:ea typeface="Georgia"/>
                <a:cs typeface="Georgia"/>
                <a:sym typeface="Georgia"/>
              </a:defRPr>
            </a:pPr>
            <a:r>
              <a:t>	</a:t>
            </a:r>
          </a:p>
          <a:p>
            <a:pPr marL="0" indent="0">
              <a:buSzTx/>
              <a:buNone/>
              <a:defRPr>
                <a:latin typeface="Georgia"/>
                <a:ea typeface="Georgia"/>
                <a:cs typeface="Georgia"/>
                <a:sym typeface="Georgia"/>
              </a:defRPr>
            </a:pPr>
            <a:r>
              <a:t>-</a:t>
            </a:r>
            <a:r>
              <a:rPr b="1" i="1"/>
              <a:t> secteur privé</a:t>
            </a:r>
            <a:endParaRPr b="1" i="1"/>
          </a:p>
          <a:p>
            <a:pPr marL="0" indent="0">
              <a:buSzTx/>
              <a:buNone/>
              <a:defRPr>
                <a:latin typeface="Georgia"/>
                <a:ea typeface="Georgia"/>
                <a:cs typeface="Georgia"/>
                <a:sym typeface="Georgia"/>
              </a:defRPr>
            </a:pPr>
            <a:r>
              <a:t>		Entreprises</a:t>
            </a:r>
          </a:p>
          <a:p>
            <a:pPr marL="0" indent="0">
              <a:buSzTx/>
              <a:buNone/>
              <a:defRPr>
                <a:latin typeface="Georgia"/>
                <a:ea typeface="Georgia"/>
                <a:cs typeface="Georgia"/>
                <a:sym typeface="Georgia"/>
              </a:defRPr>
            </a:pPr>
            <a:r>
              <a:t>			/ Fondations</a:t>
            </a:r>
          </a:p>
          <a:p>
            <a:pPr marL="0" indent="0">
              <a:buSzTx/>
              <a:buNone/>
              <a:defRPr>
                <a:latin typeface="Georgia"/>
                <a:ea typeface="Georgia"/>
                <a:cs typeface="Georgia"/>
                <a:sym typeface="Georgia"/>
              </a:defRPr>
            </a:pPr>
            <a:r>
              <a:t>				</a:t>
            </a:r>
            <a:r>
              <a:t>/ Associations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